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91" r:id="rId3"/>
    <p:sldId id="1259" r:id="rId4"/>
    <p:sldId id="1272" r:id="rId5"/>
    <p:sldId id="1271" r:id="rId6"/>
    <p:sldId id="1273" r:id="rId7"/>
    <p:sldId id="1264" r:id="rId8"/>
    <p:sldId id="1257" r:id="rId9"/>
    <p:sldId id="1258" r:id="rId10"/>
    <p:sldId id="292" r:id="rId11"/>
    <p:sldId id="301" r:id="rId12"/>
    <p:sldId id="302" r:id="rId13"/>
    <p:sldId id="1250" r:id="rId14"/>
    <p:sldId id="1260" r:id="rId15"/>
    <p:sldId id="1261" r:id="rId16"/>
    <p:sldId id="1263" r:id="rId17"/>
    <p:sldId id="1274" r:id="rId18"/>
    <p:sldId id="1275" r:id="rId19"/>
    <p:sldId id="1267" r:id="rId20"/>
    <p:sldId id="1268" r:id="rId21"/>
    <p:sldId id="298" r:id="rId22"/>
    <p:sldId id="1276" r:id="rId23"/>
    <p:sldId id="1270" r:id="rId24"/>
    <p:sldId id="1269" r:id="rId25"/>
    <p:sldId id="12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1A9"/>
    <a:srgbClr val="4CC1EF"/>
    <a:srgbClr val="3B62B1"/>
    <a:srgbClr val="3A5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7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3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E1683-EB96-40C9-B1EF-8618847C175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FE6AE1-D0C0-4553-A71C-AAF6E4B45CE8}">
      <dgm:prSet/>
      <dgm:spPr/>
      <dgm:t>
        <a:bodyPr/>
        <a:lstStyle/>
        <a:p>
          <a:r>
            <a:rPr lang="en-US" dirty="0"/>
            <a:t>Cash:  Purchase + Rehab + Refi later</a:t>
          </a:r>
          <a:br>
            <a:rPr lang="en-US" dirty="0"/>
          </a:br>
          <a:br>
            <a:rPr lang="en-US" dirty="0"/>
          </a:br>
          <a:r>
            <a:rPr lang="en-US" dirty="0"/>
            <a:t>SLOW and Expensive</a:t>
          </a:r>
        </a:p>
      </dgm:t>
    </dgm:pt>
    <dgm:pt modelId="{41BA95EC-B304-41B7-9C13-63B1CA3A1DE0}" type="parTrans" cxnId="{185AB2A0-BDE3-4429-BC50-83E81E2B18C8}">
      <dgm:prSet/>
      <dgm:spPr/>
      <dgm:t>
        <a:bodyPr/>
        <a:lstStyle/>
        <a:p>
          <a:endParaRPr lang="en-US"/>
        </a:p>
      </dgm:t>
    </dgm:pt>
    <dgm:pt modelId="{F5F4E209-5A5D-4AE8-BC3C-5982E15D1379}" type="sibTrans" cxnId="{185AB2A0-BDE3-4429-BC50-83E81E2B18C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127E1B4-9C63-754F-8AC6-90497DB15F71}" type="pres">
      <dgm:prSet presAssocID="{46FE1683-EB96-40C9-B1EF-8618847C175F}" presName="Name0" presStyleCnt="0">
        <dgm:presLayoutVars>
          <dgm:animLvl val="lvl"/>
          <dgm:resizeHandles val="exact"/>
        </dgm:presLayoutVars>
      </dgm:prSet>
      <dgm:spPr/>
    </dgm:pt>
    <dgm:pt modelId="{0C2386CB-2402-6B48-A6C0-642159375F71}" type="pres">
      <dgm:prSet presAssocID="{39FE6AE1-D0C0-4553-A71C-AAF6E4B45CE8}" presName="compositeNode" presStyleCnt="0">
        <dgm:presLayoutVars>
          <dgm:bulletEnabled val="1"/>
        </dgm:presLayoutVars>
      </dgm:prSet>
      <dgm:spPr/>
    </dgm:pt>
    <dgm:pt modelId="{461C0F7C-90B1-5646-8696-898452D55D79}" type="pres">
      <dgm:prSet presAssocID="{39FE6AE1-D0C0-4553-A71C-AAF6E4B45CE8}" presName="bgRect" presStyleLbl="bgAccFollowNode1" presStyleIdx="0" presStyleCnt="1"/>
      <dgm:spPr/>
    </dgm:pt>
    <dgm:pt modelId="{E8E61920-9FB5-C541-AACE-79F80D742A22}" type="pres">
      <dgm:prSet presAssocID="{F5F4E209-5A5D-4AE8-BC3C-5982E15D1379}" presName="sibTransNodeCircle" presStyleLbl="alignNode1" presStyleIdx="0" presStyleCnt="2">
        <dgm:presLayoutVars>
          <dgm:chMax val="0"/>
          <dgm:bulletEnabled/>
        </dgm:presLayoutVars>
      </dgm:prSet>
      <dgm:spPr/>
    </dgm:pt>
    <dgm:pt modelId="{0CA9C4B2-B14E-8B4C-94B3-F2F02C202212}" type="pres">
      <dgm:prSet presAssocID="{39FE6AE1-D0C0-4553-A71C-AAF6E4B45CE8}" presName="bottomLine" presStyleLbl="alignNode1" presStyleIdx="1" presStyleCnt="2">
        <dgm:presLayoutVars/>
      </dgm:prSet>
      <dgm:spPr/>
    </dgm:pt>
    <dgm:pt modelId="{AB904060-22B7-0C4A-846D-2ACFF14E235C}" type="pres">
      <dgm:prSet presAssocID="{39FE6AE1-D0C0-4553-A71C-AAF6E4B45CE8}" presName="nodeText" presStyleLbl="bgAccFollowNode1" presStyleIdx="0" presStyleCnt="1">
        <dgm:presLayoutVars>
          <dgm:bulletEnabled val="1"/>
        </dgm:presLayoutVars>
      </dgm:prSet>
      <dgm:spPr/>
    </dgm:pt>
  </dgm:ptLst>
  <dgm:cxnLst>
    <dgm:cxn modelId="{A4BE1B6F-2E38-EF46-98DF-B15F71881155}" type="presOf" srcId="{46FE1683-EB96-40C9-B1EF-8618847C175F}" destId="{8127E1B4-9C63-754F-8AC6-90497DB15F71}" srcOrd="0" destOrd="0" presId="urn:microsoft.com/office/officeart/2016/7/layout/BasicLinearProcessNumbered"/>
    <dgm:cxn modelId="{C239F177-38E3-6649-9922-1A736BB865EA}" type="presOf" srcId="{39FE6AE1-D0C0-4553-A71C-AAF6E4B45CE8}" destId="{AB904060-22B7-0C4A-846D-2ACFF14E235C}" srcOrd="1" destOrd="0" presId="urn:microsoft.com/office/officeart/2016/7/layout/BasicLinearProcessNumbered"/>
    <dgm:cxn modelId="{876A5C99-B17A-6E4B-9240-6D6068B298DF}" type="presOf" srcId="{39FE6AE1-D0C0-4553-A71C-AAF6E4B45CE8}" destId="{461C0F7C-90B1-5646-8696-898452D55D79}" srcOrd="0" destOrd="0" presId="urn:microsoft.com/office/officeart/2016/7/layout/BasicLinearProcessNumbered"/>
    <dgm:cxn modelId="{185AB2A0-BDE3-4429-BC50-83E81E2B18C8}" srcId="{46FE1683-EB96-40C9-B1EF-8618847C175F}" destId="{39FE6AE1-D0C0-4553-A71C-AAF6E4B45CE8}" srcOrd="0" destOrd="0" parTransId="{41BA95EC-B304-41B7-9C13-63B1CA3A1DE0}" sibTransId="{F5F4E209-5A5D-4AE8-BC3C-5982E15D1379}"/>
    <dgm:cxn modelId="{07DAC2B6-96E0-4749-BB25-B37959246176}" type="presOf" srcId="{F5F4E209-5A5D-4AE8-BC3C-5982E15D1379}" destId="{E8E61920-9FB5-C541-AACE-79F80D742A22}" srcOrd="0" destOrd="0" presId="urn:microsoft.com/office/officeart/2016/7/layout/BasicLinearProcessNumbered"/>
    <dgm:cxn modelId="{0491B7A9-D14C-1940-B331-9A8C02264FD0}" type="presParOf" srcId="{8127E1B4-9C63-754F-8AC6-90497DB15F71}" destId="{0C2386CB-2402-6B48-A6C0-642159375F71}" srcOrd="0" destOrd="0" presId="urn:microsoft.com/office/officeart/2016/7/layout/BasicLinearProcessNumbered"/>
    <dgm:cxn modelId="{5B112ADC-B1B9-0F42-838E-F81276FD598E}" type="presParOf" srcId="{0C2386CB-2402-6B48-A6C0-642159375F71}" destId="{461C0F7C-90B1-5646-8696-898452D55D79}" srcOrd="0" destOrd="0" presId="urn:microsoft.com/office/officeart/2016/7/layout/BasicLinearProcessNumbered"/>
    <dgm:cxn modelId="{B1AA8B80-1166-0B42-BF80-AA5818CC4EB4}" type="presParOf" srcId="{0C2386CB-2402-6B48-A6C0-642159375F71}" destId="{E8E61920-9FB5-C541-AACE-79F80D742A22}" srcOrd="1" destOrd="0" presId="urn:microsoft.com/office/officeart/2016/7/layout/BasicLinearProcessNumbered"/>
    <dgm:cxn modelId="{65BDD93B-DAF4-7848-8C7E-9969FEA01CFA}" type="presParOf" srcId="{0C2386CB-2402-6B48-A6C0-642159375F71}" destId="{0CA9C4B2-B14E-8B4C-94B3-F2F02C202212}" srcOrd="2" destOrd="0" presId="urn:microsoft.com/office/officeart/2016/7/layout/BasicLinearProcessNumbered"/>
    <dgm:cxn modelId="{6D5D74BA-2C36-ED42-928F-0BD21D745832}" type="presParOf" srcId="{0C2386CB-2402-6B48-A6C0-642159375F71}" destId="{AB904060-22B7-0C4A-846D-2ACFF14E235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Financing – front/permanent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Asset type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Price/Rents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Ideal resident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C10B60E5-E813-7043-B6D2-C181A3C74494}">
      <dgm:prSet/>
      <dgm:spPr/>
      <dgm:t>
        <a:bodyPr/>
        <a:lstStyle/>
        <a:p>
          <a:r>
            <a:rPr lang="en-US" dirty="0"/>
            <a:t>Location</a:t>
          </a:r>
        </a:p>
      </dgm:t>
    </dgm:pt>
    <dgm:pt modelId="{F5323827-265B-A140-8FCE-1F1577B8B2D2}" type="parTrans" cxnId="{7CFC1A32-9D1D-A54C-950B-4429ACB5C1AD}">
      <dgm:prSet/>
      <dgm:spPr/>
      <dgm:t>
        <a:bodyPr/>
        <a:lstStyle/>
        <a:p>
          <a:endParaRPr lang="en-US"/>
        </a:p>
      </dgm:t>
    </dgm:pt>
    <dgm:pt modelId="{5EE14530-2149-0E49-806A-D1EFCC64776A}" type="sibTrans" cxnId="{7CFC1A32-9D1D-A54C-950B-4429ACB5C1A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D70E1D-043A-814D-9856-DD26D1CB2A35}" type="pres">
      <dgm:prSet presAssocID="{CAC1D6D0-4928-4547-A317-62D1C1F95C96}" presName="spacer" presStyleCnt="0"/>
      <dgm:spPr/>
    </dgm:pt>
    <dgm:pt modelId="{815E90C4-F5B1-5849-B652-182D8E4FB315}" type="pres">
      <dgm:prSet presAssocID="{C10B60E5-E813-7043-B6D2-C181A3C7449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8822507-5569-BE47-BC4B-F459566BC801}" type="presOf" srcId="{C10B60E5-E813-7043-B6D2-C181A3C74494}" destId="{815E90C4-F5B1-5849-B652-182D8E4FB315}" srcOrd="0" destOrd="0" presId="urn:microsoft.com/office/officeart/2005/8/layout/vList2"/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7CFC1A32-9D1D-A54C-950B-4429ACB5C1AD}" srcId="{046687AF-DEA7-4344-91C7-EBEBFACC036F}" destId="{C10B60E5-E813-7043-B6D2-C181A3C74494}" srcOrd="4" destOrd="0" parTransId="{F5323827-265B-A140-8FCE-1F1577B8B2D2}" sibTransId="{5EE14530-2149-0E49-806A-D1EFCC64776A}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  <dgm:cxn modelId="{FFF33114-E691-2044-B243-4AFA50C99AA4}" type="presParOf" srcId="{E3B27956-6A06-B74F-AFF8-C0496D6B8762}" destId="{59D70E1D-043A-814D-9856-DD26D1CB2A35}" srcOrd="7" destOrd="0" presId="urn:microsoft.com/office/officeart/2005/8/layout/vList2"/>
    <dgm:cxn modelId="{49C63F0D-F090-4B49-80F3-47518A0414D8}" type="presParOf" srcId="{E3B27956-6A06-B74F-AFF8-C0496D6B8762}" destId="{815E90C4-F5B1-5849-B652-182D8E4FB3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Learn your market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1% Rule Cash Flow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Appreciation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Gentrification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8B607E14-354A-AA47-B5BD-792D8CAABC7F}">
      <dgm:prSet/>
      <dgm:spPr/>
      <dgm:t>
        <a:bodyPr/>
        <a:lstStyle/>
        <a:p>
          <a:r>
            <a:rPr lang="en-US" dirty="0"/>
            <a:t>Perm Financing Plan</a:t>
          </a:r>
        </a:p>
      </dgm:t>
    </dgm:pt>
    <dgm:pt modelId="{D786AB37-2A67-E242-A536-3CCEF4208C57}" type="parTrans" cxnId="{7CA99535-989C-F94D-AE83-AC848BBD697B}">
      <dgm:prSet/>
      <dgm:spPr/>
      <dgm:t>
        <a:bodyPr/>
        <a:lstStyle/>
        <a:p>
          <a:endParaRPr lang="en-US"/>
        </a:p>
      </dgm:t>
    </dgm:pt>
    <dgm:pt modelId="{2988E502-E06A-B346-9687-A7AC9C659A2F}" type="sibTrans" cxnId="{7CA99535-989C-F94D-AE83-AC848BBD697B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3E2A8E-DB28-1946-A905-90E8CA52D89B}" type="pres">
      <dgm:prSet presAssocID="{CAC1D6D0-4928-4547-A317-62D1C1F95C96}" presName="spacer" presStyleCnt="0"/>
      <dgm:spPr/>
    </dgm:pt>
    <dgm:pt modelId="{EDD8FE79-D03A-C344-BF5F-7C224F7CCF8F}" type="pres">
      <dgm:prSet presAssocID="{8B607E14-354A-AA47-B5BD-792D8CAABC7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7CA99535-989C-F94D-AE83-AC848BBD697B}" srcId="{046687AF-DEA7-4344-91C7-EBEBFACC036F}" destId="{8B607E14-354A-AA47-B5BD-792D8CAABC7F}" srcOrd="4" destOrd="0" parTransId="{D786AB37-2A67-E242-A536-3CCEF4208C57}" sibTransId="{2988E502-E06A-B346-9687-A7AC9C659A2F}"/>
    <dgm:cxn modelId="{027A4D3B-1A01-BC49-8279-9FB4E48F4C73}" type="presOf" srcId="{8B607E14-354A-AA47-B5BD-792D8CAABC7F}" destId="{EDD8FE79-D03A-C344-BF5F-7C224F7CCF8F}" srcOrd="0" destOrd="0" presId="urn:microsoft.com/office/officeart/2005/8/layout/vList2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  <dgm:cxn modelId="{1AD0D305-C5F5-6B43-ABC1-65678F285B13}" type="presParOf" srcId="{E3B27956-6A06-B74F-AFF8-C0496D6B8762}" destId="{213E2A8E-DB28-1946-A905-90E8CA52D89B}" srcOrd="7" destOrd="0" presId="urn:microsoft.com/office/officeart/2005/8/layout/vList2"/>
    <dgm:cxn modelId="{C0CD7DC6-7DAA-714F-8FBC-58E926548C77}" type="presParOf" srcId="{E3B27956-6A06-B74F-AFF8-C0496D6B8762}" destId="{EDD8FE79-D03A-C344-BF5F-7C224F7CCF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Top 3 wholesalers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3 Realtors/Brokers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Lead Generation/Marketing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FE1683-EB96-40C9-B1EF-8618847C175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BE20FD-8ABE-4D10-B7E6-84EF3A60B3FB}">
      <dgm:prSet/>
      <dgm:spPr/>
      <dgm:t>
        <a:bodyPr/>
        <a:lstStyle/>
        <a:p>
          <a:r>
            <a:rPr lang="en-US" dirty="0"/>
            <a:t>Bank finance + Refi later</a:t>
          </a:r>
        </a:p>
        <a:p>
          <a:r>
            <a:rPr lang="en-US" dirty="0"/>
            <a:t> – 20-30% down, cash for your own rehabs (Conventional OR Commercial)</a:t>
          </a:r>
          <a:br>
            <a:rPr lang="en-US" dirty="0"/>
          </a:br>
          <a:br>
            <a:rPr lang="en-US" dirty="0"/>
          </a:br>
          <a:r>
            <a:rPr lang="en-US" dirty="0"/>
            <a:t>or Seller finance/Sub2</a:t>
          </a:r>
        </a:p>
      </dgm:t>
    </dgm:pt>
    <dgm:pt modelId="{520A7A2A-7123-4163-A21F-3D684DBD2CCA}" type="parTrans" cxnId="{55B64282-36F4-4CC4-90A0-0F559AD502DA}">
      <dgm:prSet/>
      <dgm:spPr/>
      <dgm:t>
        <a:bodyPr/>
        <a:lstStyle/>
        <a:p>
          <a:endParaRPr lang="en-US"/>
        </a:p>
      </dgm:t>
    </dgm:pt>
    <dgm:pt modelId="{2A71E303-7C23-4784-8CB9-7B062B6EA441}" type="sibTrans" cxnId="{55B64282-36F4-4CC4-90A0-0F559AD502DA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8127E1B4-9C63-754F-8AC6-90497DB15F71}" type="pres">
      <dgm:prSet presAssocID="{46FE1683-EB96-40C9-B1EF-8618847C175F}" presName="Name0" presStyleCnt="0">
        <dgm:presLayoutVars>
          <dgm:animLvl val="lvl"/>
          <dgm:resizeHandles val="exact"/>
        </dgm:presLayoutVars>
      </dgm:prSet>
      <dgm:spPr/>
    </dgm:pt>
    <dgm:pt modelId="{0932F05D-654A-304C-9C16-AAC2F28639D1}" type="pres">
      <dgm:prSet presAssocID="{35BE20FD-8ABE-4D10-B7E6-84EF3A60B3FB}" presName="compositeNode" presStyleCnt="0">
        <dgm:presLayoutVars>
          <dgm:bulletEnabled val="1"/>
        </dgm:presLayoutVars>
      </dgm:prSet>
      <dgm:spPr/>
    </dgm:pt>
    <dgm:pt modelId="{9F039238-08D8-D548-861B-B037833D762D}" type="pres">
      <dgm:prSet presAssocID="{35BE20FD-8ABE-4D10-B7E6-84EF3A60B3FB}" presName="bgRect" presStyleLbl="bgAccFollowNode1" presStyleIdx="0" presStyleCnt="1"/>
      <dgm:spPr/>
    </dgm:pt>
    <dgm:pt modelId="{477DAFF6-7682-9A4B-87C5-70A1E4EE068A}" type="pres">
      <dgm:prSet presAssocID="{2A71E303-7C23-4784-8CB9-7B062B6EA441}" presName="sibTransNodeCircle" presStyleLbl="alignNode1" presStyleIdx="0" presStyleCnt="2">
        <dgm:presLayoutVars>
          <dgm:chMax val="0"/>
          <dgm:bulletEnabled/>
        </dgm:presLayoutVars>
      </dgm:prSet>
      <dgm:spPr/>
    </dgm:pt>
    <dgm:pt modelId="{922A047B-8801-6C41-84AC-CB809EBD323C}" type="pres">
      <dgm:prSet presAssocID="{35BE20FD-8ABE-4D10-B7E6-84EF3A60B3FB}" presName="bottomLine" presStyleLbl="alignNode1" presStyleIdx="1" presStyleCnt="2">
        <dgm:presLayoutVars/>
      </dgm:prSet>
      <dgm:spPr/>
    </dgm:pt>
    <dgm:pt modelId="{1FEDE5DC-BC03-B64C-8BBF-6E54357DDA98}" type="pres">
      <dgm:prSet presAssocID="{35BE20FD-8ABE-4D10-B7E6-84EF3A60B3FB}" presName="nodeText" presStyleLbl="bgAccFollowNode1" presStyleIdx="0" presStyleCnt="1">
        <dgm:presLayoutVars>
          <dgm:bulletEnabled val="1"/>
        </dgm:presLayoutVars>
      </dgm:prSet>
      <dgm:spPr/>
    </dgm:pt>
  </dgm:ptLst>
  <dgm:cxnLst>
    <dgm:cxn modelId="{1B4C5504-AE6C-944E-86CB-BA4D7EF1E8C2}" type="presOf" srcId="{35BE20FD-8ABE-4D10-B7E6-84EF3A60B3FB}" destId="{1FEDE5DC-BC03-B64C-8BBF-6E54357DDA98}" srcOrd="1" destOrd="0" presId="urn:microsoft.com/office/officeart/2016/7/layout/BasicLinearProcessNumbered"/>
    <dgm:cxn modelId="{A4BE1B6F-2E38-EF46-98DF-B15F71881155}" type="presOf" srcId="{46FE1683-EB96-40C9-B1EF-8618847C175F}" destId="{8127E1B4-9C63-754F-8AC6-90497DB15F71}" srcOrd="0" destOrd="0" presId="urn:microsoft.com/office/officeart/2016/7/layout/BasicLinearProcessNumbered"/>
    <dgm:cxn modelId="{55B64282-36F4-4CC4-90A0-0F559AD502DA}" srcId="{46FE1683-EB96-40C9-B1EF-8618847C175F}" destId="{35BE20FD-8ABE-4D10-B7E6-84EF3A60B3FB}" srcOrd="0" destOrd="0" parTransId="{520A7A2A-7123-4163-A21F-3D684DBD2CCA}" sibTransId="{2A71E303-7C23-4784-8CB9-7B062B6EA441}"/>
    <dgm:cxn modelId="{FD8000DF-F8B3-004C-B8B8-7C4EF6C25B61}" type="presOf" srcId="{2A71E303-7C23-4784-8CB9-7B062B6EA441}" destId="{477DAFF6-7682-9A4B-87C5-70A1E4EE068A}" srcOrd="0" destOrd="0" presId="urn:microsoft.com/office/officeart/2016/7/layout/BasicLinearProcessNumbered"/>
    <dgm:cxn modelId="{7B10A8FD-6976-F545-85E0-E44EEDCAC624}" type="presOf" srcId="{35BE20FD-8ABE-4D10-B7E6-84EF3A60B3FB}" destId="{9F039238-08D8-D548-861B-B037833D762D}" srcOrd="0" destOrd="0" presId="urn:microsoft.com/office/officeart/2016/7/layout/BasicLinearProcessNumbered"/>
    <dgm:cxn modelId="{4537502B-1806-BF48-9BFF-CB37879EDD38}" type="presParOf" srcId="{8127E1B4-9C63-754F-8AC6-90497DB15F71}" destId="{0932F05D-654A-304C-9C16-AAC2F28639D1}" srcOrd="0" destOrd="0" presId="urn:microsoft.com/office/officeart/2016/7/layout/BasicLinearProcessNumbered"/>
    <dgm:cxn modelId="{8A6D1B90-BFE6-214B-AE73-866B5147CDAD}" type="presParOf" srcId="{0932F05D-654A-304C-9C16-AAC2F28639D1}" destId="{9F039238-08D8-D548-861B-B037833D762D}" srcOrd="0" destOrd="0" presId="urn:microsoft.com/office/officeart/2016/7/layout/BasicLinearProcessNumbered"/>
    <dgm:cxn modelId="{E8832EAA-7536-9B47-8767-7FE88A8B868B}" type="presParOf" srcId="{0932F05D-654A-304C-9C16-AAC2F28639D1}" destId="{477DAFF6-7682-9A4B-87C5-70A1E4EE068A}" srcOrd="1" destOrd="0" presId="urn:microsoft.com/office/officeart/2016/7/layout/BasicLinearProcessNumbered"/>
    <dgm:cxn modelId="{C61450B7-DE22-EC4F-9047-267D3FC4E71B}" type="presParOf" srcId="{0932F05D-654A-304C-9C16-AAC2F28639D1}" destId="{922A047B-8801-6C41-84AC-CB809EBD323C}" srcOrd="2" destOrd="0" presId="urn:microsoft.com/office/officeart/2016/7/layout/BasicLinearProcessNumbered"/>
    <dgm:cxn modelId="{5797D2D6-8D0D-9440-8F4E-41B602FCAB56}" type="presParOf" srcId="{0932F05D-654A-304C-9C16-AAC2F28639D1}" destId="{1FEDE5DC-BC03-B64C-8BBF-6E54357DDA9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FE1683-EB96-40C9-B1EF-8618847C175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F4851D-E12C-4A2B-B0AD-07DFD0D192BA}">
      <dgm:prSet/>
      <dgm:spPr/>
      <dgm:t>
        <a:bodyPr/>
        <a:lstStyle/>
        <a:p>
          <a:r>
            <a:rPr lang="en-US" dirty="0" err="1"/>
            <a:t>Brrrr</a:t>
          </a:r>
          <a:r>
            <a:rPr lang="en-US" dirty="0"/>
            <a:t> – Build Faster and use very little of your money, do the right renovations and attract the right tenants</a:t>
          </a:r>
        </a:p>
      </dgm:t>
    </dgm:pt>
    <dgm:pt modelId="{506EB605-8C9F-401B-8EDB-64B2D52E8DC2}" type="parTrans" cxnId="{21ED2794-FC34-405C-B5E5-3BD001804CFB}">
      <dgm:prSet/>
      <dgm:spPr/>
      <dgm:t>
        <a:bodyPr/>
        <a:lstStyle/>
        <a:p>
          <a:endParaRPr lang="en-US"/>
        </a:p>
      </dgm:t>
    </dgm:pt>
    <dgm:pt modelId="{B19A6F7D-020D-4CF6-B2E4-BD001C6478B2}" type="sibTrans" cxnId="{21ED2794-FC34-405C-B5E5-3BD001804CFB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127E1B4-9C63-754F-8AC6-90497DB15F71}" type="pres">
      <dgm:prSet presAssocID="{46FE1683-EB96-40C9-B1EF-8618847C175F}" presName="Name0" presStyleCnt="0">
        <dgm:presLayoutVars>
          <dgm:animLvl val="lvl"/>
          <dgm:resizeHandles val="exact"/>
        </dgm:presLayoutVars>
      </dgm:prSet>
      <dgm:spPr/>
    </dgm:pt>
    <dgm:pt modelId="{16E977A9-1E17-EB46-93F2-A9068127187D}" type="pres">
      <dgm:prSet presAssocID="{86F4851D-E12C-4A2B-B0AD-07DFD0D192BA}" presName="compositeNode" presStyleCnt="0">
        <dgm:presLayoutVars>
          <dgm:bulletEnabled val="1"/>
        </dgm:presLayoutVars>
      </dgm:prSet>
      <dgm:spPr/>
    </dgm:pt>
    <dgm:pt modelId="{B16E399F-50CD-644A-98CD-DEDED856071D}" type="pres">
      <dgm:prSet presAssocID="{86F4851D-E12C-4A2B-B0AD-07DFD0D192BA}" presName="bgRect" presStyleLbl="bgAccFollowNode1" presStyleIdx="0" presStyleCnt="1"/>
      <dgm:spPr/>
    </dgm:pt>
    <dgm:pt modelId="{90AFCA90-8031-E647-863D-95F9C85D99CB}" type="pres">
      <dgm:prSet presAssocID="{B19A6F7D-020D-4CF6-B2E4-BD001C6478B2}" presName="sibTransNodeCircle" presStyleLbl="alignNode1" presStyleIdx="0" presStyleCnt="2">
        <dgm:presLayoutVars>
          <dgm:chMax val="0"/>
          <dgm:bulletEnabled/>
        </dgm:presLayoutVars>
      </dgm:prSet>
      <dgm:spPr/>
    </dgm:pt>
    <dgm:pt modelId="{D49FDEF8-42A9-2541-B72B-99C873B863EE}" type="pres">
      <dgm:prSet presAssocID="{86F4851D-E12C-4A2B-B0AD-07DFD0D192BA}" presName="bottomLine" presStyleLbl="alignNode1" presStyleIdx="1" presStyleCnt="2">
        <dgm:presLayoutVars/>
      </dgm:prSet>
      <dgm:spPr/>
    </dgm:pt>
    <dgm:pt modelId="{1EAFE63B-0A9F-5346-80AB-B9E9C0B4B421}" type="pres">
      <dgm:prSet presAssocID="{86F4851D-E12C-4A2B-B0AD-07DFD0D192BA}" presName="nodeText" presStyleLbl="bgAccFollowNode1" presStyleIdx="0" presStyleCnt="1">
        <dgm:presLayoutVars>
          <dgm:bulletEnabled val="1"/>
        </dgm:presLayoutVars>
      </dgm:prSet>
      <dgm:spPr/>
    </dgm:pt>
  </dgm:ptLst>
  <dgm:cxnLst>
    <dgm:cxn modelId="{100E6415-D566-F44F-96C5-080DB221A263}" type="presOf" srcId="{B19A6F7D-020D-4CF6-B2E4-BD001C6478B2}" destId="{90AFCA90-8031-E647-863D-95F9C85D99CB}" srcOrd="0" destOrd="0" presId="urn:microsoft.com/office/officeart/2016/7/layout/BasicLinearProcessNumbered"/>
    <dgm:cxn modelId="{07CBBB2A-527D-194C-8CEB-5911718AA113}" type="presOf" srcId="{86F4851D-E12C-4A2B-B0AD-07DFD0D192BA}" destId="{1EAFE63B-0A9F-5346-80AB-B9E9C0B4B421}" srcOrd="1" destOrd="0" presId="urn:microsoft.com/office/officeart/2016/7/layout/BasicLinearProcessNumbered"/>
    <dgm:cxn modelId="{8614B96C-2802-7947-A3E1-7A5845D14EF0}" type="presOf" srcId="{86F4851D-E12C-4A2B-B0AD-07DFD0D192BA}" destId="{B16E399F-50CD-644A-98CD-DEDED856071D}" srcOrd="0" destOrd="0" presId="urn:microsoft.com/office/officeart/2016/7/layout/BasicLinearProcessNumbered"/>
    <dgm:cxn modelId="{A4BE1B6F-2E38-EF46-98DF-B15F71881155}" type="presOf" srcId="{46FE1683-EB96-40C9-B1EF-8618847C175F}" destId="{8127E1B4-9C63-754F-8AC6-90497DB15F71}" srcOrd="0" destOrd="0" presId="urn:microsoft.com/office/officeart/2016/7/layout/BasicLinearProcessNumbered"/>
    <dgm:cxn modelId="{21ED2794-FC34-405C-B5E5-3BD001804CFB}" srcId="{46FE1683-EB96-40C9-B1EF-8618847C175F}" destId="{86F4851D-E12C-4A2B-B0AD-07DFD0D192BA}" srcOrd="0" destOrd="0" parTransId="{506EB605-8C9F-401B-8EDB-64B2D52E8DC2}" sibTransId="{B19A6F7D-020D-4CF6-B2E4-BD001C6478B2}"/>
    <dgm:cxn modelId="{602E79D3-7959-2C48-8D75-BD1F5FAB4054}" type="presParOf" srcId="{8127E1B4-9C63-754F-8AC6-90497DB15F71}" destId="{16E977A9-1E17-EB46-93F2-A9068127187D}" srcOrd="0" destOrd="0" presId="urn:microsoft.com/office/officeart/2016/7/layout/BasicLinearProcessNumbered"/>
    <dgm:cxn modelId="{AF76344D-7DE6-1947-8398-A60C7D701411}" type="presParOf" srcId="{16E977A9-1E17-EB46-93F2-A9068127187D}" destId="{B16E399F-50CD-644A-98CD-DEDED856071D}" srcOrd="0" destOrd="0" presId="urn:microsoft.com/office/officeart/2016/7/layout/BasicLinearProcessNumbered"/>
    <dgm:cxn modelId="{E408A157-E494-3D48-B958-4C0F46270F3D}" type="presParOf" srcId="{16E977A9-1E17-EB46-93F2-A9068127187D}" destId="{90AFCA90-8031-E647-863D-95F9C85D99CB}" srcOrd="1" destOrd="0" presId="urn:microsoft.com/office/officeart/2016/7/layout/BasicLinearProcessNumbered"/>
    <dgm:cxn modelId="{88C11034-2442-AD4F-85A0-EC9BAC3ABCF8}" type="presParOf" srcId="{16E977A9-1E17-EB46-93F2-A9068127187D}" destId="{D49FDEF8-42A9-2541-B72B-99C873B863EE}" srcOrd="2" destOrd="0" presId="urn:microsoft.com/office/officeart/2016/7/layout/BasicLinearProcessNumbered"/>
    <dgm:cxn modelId="{47F88C13-6C7F-0C45-AC77-EBC6CFED76E6}" type="presParOf" srcId="{16E977A9-1E17-EB46-93F2-A9068127187D}" destId="{1EAFE63B-0A9F-5346-80AB-B9E9C0B4B42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FE1683-EB96-40C9-B1EF-8618847C175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FE6AE1-D0C0-4553-A71C-AAF6E4B45CE8}">
      <dgm:prSet/>
      <dgm:spPr/>
      <dgm:t>
        <a:bodyPr/>
        <a:lstStyle/>
        <a:p>
          <a:r>
            <a:rPr lang="en-US" dirty="0"/>
            <a:t>Cash:  Purchase + Rehab</a:t>
          </a:r>
          <a:br>
            <a:rPr lang="en-US" dirty="0"/>
          </a:br>
          <a:br>
            <a:rPr lang="en-US" dirty="0"/>
          </a:br>
          <a:r>
            <a:rPr lang="en-US" dirty="0"/>
            <a:t>SLOW and Expensive</a:t>
          </a:r>
        </a:p>
      </dgm:t>
    </dgm:pt>
    <dgm:pt modelId="{41BA95EC-B304-41B7-9C13-63B1CA3A1DE0}" type="parTrans" cxnId="{185AB2A0-BDE3-4429-BC50-83E81E2B18C8}">
      <dgm:prSet/>
      <dgm:spPr/>
      <dgm:t>
        <a:bodyPr/>
        <a:lstStyle/>
        <a:p>
          <a:endParaRPr lang="en-US"/>
        </a:p>
      </dgm:t>
    </dgm:pt>
    <dgm:pt modelId="{F5F4E209-5A5D-4AE8-BC3C-5982E15D1379}" type="sibTrans" cxnId="{185AB2A0-BDE3-4429-BC50-83E81E2B18C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5BE20FD-8ABE-4D10-B7E6-84EF3A60B3FB}">
      <dgm:prSet/>
      <dgm:spPr/>
      <dgm:t>
        <a:bodyPr/>
        <a:lstStyle/>
        <a:p>
          <a:r>
            <a:rPr lang="en-US" dirty="0"/>
            <a:t>Bank finance – 20-30% down, cash for your own rehabs (Conventional OR Commercial)</a:t>
          </a:r>
        </a:p>
      </dgm:t>
    </dgm:pt>
    <dgm:pt modelId="{520A7A2A-7123-4163-A21F-3D684DBD2CCA}" type="parTrans" cxnId="{55B64282-36F4-4CC4-90A0-0F559AD502DA}">
      <dgm:prSet/>
      <dgm:spPr/>
      <dgm:t>
        <a:bodyPr/>
        <a:lstStyle/>
        <a:p>
          <a:endParaRPr lang="en-US"/>
        </a:p>
      </dgm:t>
    </dgm:pt>
    <dgm:pt modelId="{2A71E303-7C23-4784-8CB9-7B062B6EA441}" type="sibTrans" cxnId="{55B64282-36F4-4CC4-90A0-0F559AD502D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6F4851D-E12C-4A2B-B0AD-07DFD0D192BA}">
      <dgm:prSet/>
      <dgm:spPr/>
      <dgm:t>
        <a:bodyPr/>
        <a:lstStyle/>
        <a:p>
          <a:r>
            <a:rPr lang="en-US" dirty="0" err="1"/>
            <a:t>Brrrr</a:t>
          </a:r>
          <a:r>
            <a:rPr lang="en-US" dirty="0"/>
            <a:t> – Build Faster and use very little of your money, do the right renovations and attract the right tenants</a:t>
          </a:r>
        </a:p>
      </dgm:t>
    </dgm:pt>
    <dgm:pt modelId="{506EB605-8C9F-401B-8EDB-64B2D52E8DC2}" type="parTrans" cxnId="{21ED2794-FC34-405C-B5E5-3BD001804CFB}">
      <dgm:prSet/>
      <dgm:spPr/>
      <dgm:t>
        <a:bodyPr/>
        <a:lstStyle/>
        <a:p>
          <a:endParaRPr lang="en-US"/>
        </a:p>
      </dgm:t>
    </dgm:pt>
    <dgm:pt modelId="{B19A6F7D-020D-4CF6-B2E4-BD001C6478B2}" type="sibTrans" cxnId="{21ED2794-FC34-405C-B5E5-3BD001804CF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127E1B4-9C63-754F-8AC6-90497DB15F71}" type="pres">
      <dgm:prSet presAssocID="{46FE1683-EB96-40C9-B1EF-8618847C175F}" presName="Name0" presStyleCnt="0">
        <dgm:presLayoutVars>
          <dgm:animLvl val="lvl"/>
          <dgm:resizeHandles val="exact"/>
        </dgm:presLayoutVars>
      </dgm:prSet>
      <dgm:spPr/>
    </dgm:pt>
    <dgm:pt modelId="{0C2386CB-2402-6B48-A6C0-642159375F71}" type="pres">
      <dgm:prSet presAssocID="{39FE6AE1-D0C0-4553-A71C-AAF6E4B45CE8}" presName="compositeNode" presStyleCnt="0">
        <dgm:presLayoutVars>
          <dgm:bulletEnabled val="1"/>
        </dgm:presLayoutVars>
      </dgm:prSet>
      <dgm:spPr/>
    </dgm:pt>
    <dgm:pt modelId="{461C0F7C-90B1-5646-8696-898452D55D79}" type="pres">
      <dgm:prSet presAssocID="{39FE6AE1-D0C0-4553-A71C-AAF6E4B45CE8}" presName="bgRect" presStyleLbl="bgAccFollowNode1" presStyleIdx="0" presStyleCnt="3"/>
      <dgm:spPr/>
    </dgm:pt>
    <dgm:pt modelId="{E8E61920-9FB5-C541-AACE-79F80D742A22}" type="pres">
      <dgm:prSet presAssocID="{F5F4E209-5A5D-4AE8-BC3C-5982E15D137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CA9C4B2-B14E-8B4C-94B3-F2F02C202212}" type="pres">
      <dgm:prSet presAssocID="{39FE6AE1-D0C0-4553-A71C-AAF6E4B45CE8}" presName="bottomLine" presStyleLbl="alignNode1" presStyleIdx="1" presStyleCnt="6">
        <dgm:presLayoutVars/>
      </dgm:prSet>
      <dgm:spPr/>
    </dgm:pt>
    <dgm:pt modelId="{AB904060-22B7-0C4A-846D-2ACFF14E235C}" type="pres">
      <dgm:prSet presAssocID="{39FE6AE1-D0C0-4553-A71C-AAF6E4B45CE8}" presName="nodeText" presStyleLbl="bgAccFollowNode1" presStyleIdx="0" presStyleCnt="3">
        <dgm:presLayoutVars>
          <dgm:bulletEnabled val="1"/>
        </dgm:presLayoutVars>
      </dgm:prSet>
      <dgm:spPr/>
    </dgm:pt>
    <dgm:pt modelId="{AC636970-184B-D44D-9F27-45CACA900255}" type="pres">
      <dgm:prSet presAssocID="{F5F4E209-5A5D-4AE8-BC3C-5982E15D1379}" presName="sibTrans" presStyleCnt="0"/>
      <dgm:spPr/>
    </dgm:pt>
    <dgm:pt modelId="{0932F05D-654A-304C-9C16-AAC2F28639D1}" type="pres">
      <dgm:prSet presAssocID="{35BE20FD-8ABE-4D10-B7E6-84EF3A60B3FB}" presName="compositeNode" presStyleCnt="0">
        <dgm:presLayoutVars>
          <dgm:bulletEnabled val="1"/>
        </dgm:presLayoutVars>
      </dgm:prSet>
      <dgm:spPr/>
    </dgm:pt>
    <dgm:pt modelId="{9F039238-08D8-D548-861B-B037833D762D}" type="pres">
      <dgm:prSet presAssocID="{35BE20FD-8ABE-4D10-B7E6-84EF3A60B3FB}" presName="bgRect" presStyleLbl="bgAccFollowNode1" presStyleIdx="1" presStyleCnt="3"/>
      <dgm:spPr/>
    </dgm:pt>
    <dgm:pt modelId="{477DAFF6-7682-9A4B-87C5-70A1E4EE068A}" type="pres">
      <dgm:prSet presAssocID="{2A71E303-7C23-4784-8CB9-7B062B6EA441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922A047B-8801-6C41-84AC-CB809EBD323C}" type="pres">
      <dgm:prSet presAssocID="{35BE20FD-8ABE-4D10-B7E6-84EF3A60B3FB}" presName="bottomLine" presStyleLbl="alignNode1" presStyleIdx="3" presStyleCnt="6">
        <dgm:presLayoutVars/>
      </dgm:prSet>
      <dgm:spPr/>
    </dgm:pt>
    <dgm:pt modelId="{1FEDE5DC-BC03-B64C-8BBF-6E54357DDA98}" type="pres">
      <dgm:prSet presAssocID="{35BE20FD-8ABE-4D10-B7E6-84EF3A60B3FB}" presName="nodeText" presStyleLbl="bgAccFollowNode1" presStyleIdx="1" presStyleCnt="3">
        <dgm:presLayoutVars>
          <dgm:bulletEnabled val="1"/>
        </dgm:presLayoutVars>
      </dgm:prSet>
      <dgm:spPr/>
    </dgm:pt>
    <dgm:pt modelId="{65EA05F9-2DBA-8D4F-881F-DE3E2CA75DC4}" type="pres">
      <dgm:prSet presAssocID="{2A71E303-7C23-4784-8CB9-7B062B6EA441}" presName="sibTrans" presStyleCnt="0"/>
      <dgm:spPr/>
    </dgm:pt>
    <dgm:pt modelId="{16E977A9-1E17-EB46-93F2-A9068127187D}" type="pres">
      <dgm:prSet presAssocID="{86F4851D-E12C-4A2B-B0AD-07DFD0D192BA}" presName="compositeNode" presStyleCnt="0">
        <dgm:presLayoutVars>
          <dgm:bulletEnabled val="1"/>
        </dgm:presLayoutVars>
      </dgm:prSet>
      <dgm:spPr/>
    </dgm:pt>
    <dgm:pt modelId="{B16E399F-50CD-644A-98CD-DEDED856071D}" type="pres">
      <dgm:prSet presAssocID="{86F4851D-E12C-4A2B-B0AD-07DFD0D192BA}" presName="bgRect" presStyleLbl="bgAccFollowNode1" presStyleIdx="2" presStyleCnt="3"/>
      <dgm:spPr/>
    </dgm:pt>
    <dgm:pt modelId="{90AFCA90-8031-E647-863D-95F9C85D99CB}" type="pres">
      <dgm:prSet presAssocID="{B19A6F7D-020D-4CF6-B2E4-BD001C6478B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D49FDEF8-42A9-2541-B72B-99C873B863EE}" type="pres">
      <dgm:prSet presAssocID="{86F4851D-E12C-4A2B-B0AD-07DFD0D192BA}" presName="bottomLine" presStyleLbl="alignNode1" presStyleIdx="5" presStyleCnt="6">
        <dgm:presLayoutVars/>
      </dgm:prSet>
      <dgm:spPr/>
    </dgm:pt>
    <dgm:pt modelId="{1EAFE63B-0A9F-5346-80AB-B9E9C0B4B421}" type="pres">
      <dgm:prSet presAssocID="{86F4851D-E12C-4A2B-B0AD-07DFD0D192BA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B4C5504-AE6C-944E-86CB-BA4D7EF1E8C2}" type="presOf" srcId="{35BE20FD-8ABE-4D10-B7E6-84EF3A60B3FB}" destId="{1FEDE5DC-BC03-B64C-8BBF-6E54357DDA98}" srcOrd="1" destOrd="0" presId="urn:microsoft.com/office/officeart/2016/7/layout/BasicLinearProcessNumbered"/>
    <dgm:cxn modelId="{100E6415-D566-F44F-96C5-080DB221A263}" type="presOf" srcId="{B19A6F7D-020D-4CF6-B2E4-BD001C6478B2}" destId="{90AFCA90-8031-E647-863D-95F9C85D99CB}" srcOrd="0" destOrd="0" presId="urn:microsoft.com/office/officeart/2016/7/layout/BasicLinearProcessNumbered"/>
    <dgm:cxn modelId="{07CBBB2A-527D-194C-8CEB-5911718AA113}" type="presOf" srcId="{86F4851D-E12C-4A2B-B0AD-07DFD0D192BA}" destId="{1EAFE63B-0A9F-5346-80AB-B9E9C0B4B421}" srcOrd="1" destOrd="0" presId="urn:microsoft.com/office/officeart/2016/7/layout/BasicLinearProcessNumbered"/>
    <dgm:cxn modelId="{8614B96C-2802-7947-A3E1-7A5845D14EF0}" type="presOf" srcId="{86F4851D-E12C-4A2B-B0AD-07DFD0D192BA}" destId="{B16E399F-50CD-644A-98CD-DEDED856071D}" srcOrd="0" destOrd="0" presId="urn:microsoft.com/office/officeart/2016/7/layout/BasicLinearProcessNumbered"/>
    <dgm:cxn modelId="{A4BE1B6F-2E38-EF46-98DF-B15F71881155}" type="presOf" srcId="{46FE1683-EB96-40C9-B1EF-8618847C175F}" destId="{8127E1B4-9C63-754F-8AC6-90497DB15F71}" srcOrd="0" destOrd="0" presId="urn:microsoft.com/office/officeart/2016/7/layout/BasicLinearProcessNumbered"/>
    <dgm:cxn modelId="{C239F177-38E3-6649-9922-1A736BB865EA}" type="presOf" srcId="{39FE6AE1-D0C0-4553-A71C-AAF6E4B45CE8}" destId="{AB904060-22B7-0C4A-846D-2ACFF14E235C}" srcOrd="1" destOrd="0" presId="urn:microsoft.com/office/officeart/2016/7/layout/BasicLinearProcessNumbered"/>
    <dgm:cxn modelId="{55B64282-36F4-4CC4-90A0-0F559AD502DA}" srcId="{46FE1683-EB96-40C9-B1EF-8618847C175F}" destId="{35BE20FD-8ABE-4D10-B7E6-84EF3A60B3FB}" srcOrd="1" destOrd="0" parTransId="{520A7A2A-7123-4163-A21F-3D684DBD2CCA}" sibTransId="{2A71E303-7C23-4784-8CB9-7B062B6EA441}"/>
    <dgm:cxn modelId="{21ED2794-FC34-405C-B5E5-3BD001804CFB}" srcId="{46FE1683-EB96-40C9-B1EF-8618847C175F}" destId="{86F4851D-E12C-4A2B-B0AD-07DFD0D192BA}" srcOrd="2" destOrd="0" parTransId="{506EB605-8C9F-401B-8EDB-64B2D52E8DC2}" sibTransId="{B19A6F7D-020D-4CF6-B2E4-BD001C6478B2}"/>
    <dgm:cxn modelId="{876A5C99-B17A-6E4B-9240-6D6068B298DF}" type="presOf" srcId="{39FE6AE1-D0C0-4553-A71C-AAF6E4B45CE8}" destId="{461C0F7C-90B1-5646-8696-898452D55D79}" srcOrd="0" destOrd="0" presId="urn:microsoft.com/office/officeart/2016/7/layout/BasicLinearProcessNumbered"/>
    <dgm:cxn modelId="{185AB2A0-BDE3-4429-BC50-83E81E2B18C8}" srcId="{46FE1683-EB96-40C9-B1EF-8618847C175F}" destId="{39FE6AE1-D0C0-4553-A71C-AAF6E4B45CE8}" srcOrd="0" destOrd="0" parTransId="{41BA95EC-B304-41B7-9C13-63B1CA3A1DE0}" sibTransId="{F5F4E209-5A5D-4AE8-BC3C-5982E15D1379}"/>
    <dgm:cxn modelId="{07DAC2B6-96E0-4749-BB25-B37959246176}" type="presOf" srcId="{F5F4E209-5A5D-4AE8-BC3C-5982E15D1379}" destId="{E8E61920-9FB5-C541-AACE-79F80D742A22}" srcOrd="0" destOrd="0" presId="urn:microsoft.com/office/officeart/2016/7/layout/BasicLinearProcessNumbered"/>
    <dgm:cxn modelId="{FD8000DF-F8B3-004C-B8B8-7C4EF6C25B61}" type="presOf" srcId="{2A71E303-7C23-4784-8CB9-7B062B6EA441}" destId="{477DAFF6-7682-9A4B-87C5-70A1E4EE068A}" srcOrd="0" destOrd="0" presId="urn:microsoft.com/office/officeart/2016/7/layout/BasicLinearProcessNumbered"/>
    <dgm:cxn modelId="{7B10A8FD-6976-F545-85E0-E44EEDCAC624}" type="presOf" srcId="{35BE20FD-8ABE-4D10-B7E6-84EF3A60B3FB}" destId="{9F039238-08D8-D548-861B-B037833D762D}" srcOrd="0" destOrd="0" presId="urn:microsoft.com/office/officeart/2016/7/layout/BasicLinearProcessNumbered"/>
    <dgm:cxn modelId="{0491B7A9-D14C-1940-B331-9A8C02264FD0}" type="presParOf" srcId="{8127E1B4-9C63-754F-8AC6-90497DB15F71}" destId="{0C2386CB-2402-6B48-A6C0-642159375F71}" srcOrd="0" destOrd="0" presId="urn:microsoft.com/office/officeart/2016/7/layout/BasicLinearProcessNumbered"/>
    <dgm:cxn modelId="{5B112ADC-B1B9-0F42-838E-F81276FD598E}" type="presParOf" srcId="{0C2386CB-2402-6B48-A6C0-642159375F71}" destId="{461C0F7C-90B1-5646-8696-898452D55D79}" srcOrd="0" destOrd="0" presId="urn:microsoft.com/office/officeart/2016/7/layout/BasicLinearProcessNumbered"/>
    <dgm:cxn modelId="{B1AA8B80-1166-0B42-BF80-AA5818CC4EB4}" type="presParOf" srcId="{0C2386CB-2402-6B48-A6C0-642159375F71}" destId="{E8E61920-9FB5-C541-AACE-79F80D742A22}" srcOrd="1" destOrd="0" presId="urn:microsoft.com/office/officeart/2016/7/layout/BasicLinearProcessNumbered"/>
    <dgm:cxn modelId="{65BDD93B-DAF4-7848-8C7E-9969FEA01CFA}" type="presParOf" srcId="{0C2386CB-2402-6B48-A6C0-642159375F71}" destId="{0CA9C4B2-B14E-8B4C-94B3-F2F02C202212}" srcOrd="2" destOrd="0" presId="urn:microsoft.com/office/officeart/2016/7/layout/BasicLinearProcessNumbered"/>
    <dgm:cxn modelId="{6D5D74BA-2C36-ED42-928F-0BD21D745832}" type="presParOf" srcId="{0C2386CB-2402-6B48-A6C0-642159375F71}" destId="{AB904060-22B7-0C4A-846D-2ACFF14E235C}" srcOrd="3" destOrd="0" presId="urn:microsoft.com/office/officeart/2016/7/layout/BasicLinearProcessNumbered"/>
    <dgm:cxn modelId="{D6295CC8-0F0A-5045-9870-BA45FA29DC55}" type="presParOf" srcId="{8127E1B4-9C63-754F-8AC6-90497DB15F71}" destId="{AC636970-184B-D44D-9F27-45CACA900255}" srcOrd="1" destOrd="0" presId="urn:microsoft.com/office/officeart/2016/7/layout/BasicLinearProcessNumbered"/>
    <dgm:cxn modelId="{4537502B-1806-BF48-9BFF-CB37879EDD38}" type="presParOf" srcId="{8127E1B4-9C63-754F-8AC6-90497DB15F71}" destId="{0932F05D-654A-304C-9C16-AAC2F28639D1}" srcOrd="2" destOrd="0" presId="urn:microsoft.com/office/officeart/2016/7/layout/BasicLinearProcessNumbered"/>
    <dgm:cxn modelId="{8A6D1B90-BFE6-214B-AE73-866B5147CDAD}" type="presParOf" srcId="{0932F05D-654A-304C-9C16-AAC2F28639D1}" destId="{9F039238-08D8-D548-861B-B037833D762D}" srcOrd="0" destOrd="0" presId="urn:microsoft.com/office/officeart/2016/7/layout/BasicLinearProcessNumbered"/>
    <dgm:cxn modelId="{E8832EAA-7536-9B47-8767-7FE88A8B868B}" type="presParOf" srcId="{0932F05D-654A-304C-9C16-AAC2F28639D1}" destId="{477DAFF6-7682-9A4B-87C5-70A1E4EE068A}" srcOrd="1" destOrd="0" presId="urn:microsoft.com/office/officeart/2016/7/layout/BasicLinearProcessNumbered"/>
    <dgm:cxn modelId="{C61450B7-DE22-EC4F-9047-267D3FC4E71B}" type="presParOf" srcId="{0932F05D-654A-304C-9C16-AAC2F28639D1}" destId="{922A047B-8801-6C41-84AC-CB809EBD323C}" srcOrd="2" destOrd="0" presId="urn:microsoft.com/office/officeart/2016/7/layout/BasicLinearProcessNumbered"/>
    <dgm:cxn modelId="{5797D2D6-8D0D-9440-8F4E-41B602FCAB56}" type="presParOf" srcId="{0932F05D-654A-304C-9C16-AAC2F28639D1}" destId="{1FEDE5DC-BC03-B64C-8BBF-6E54357DDA98}" srcOrd="3" destOrd="0" presId="urn:microsoft.com/office/officeart/2016/7/layout/BasicLinearProcessNumbered"/>
    <dgm:cxn modelId="{5408DC24-37DD-D546-B37F-2FF3F63AC54D}" type="presParOf" srcId="{8127E1B4-9C63-754F-8AC6-90497DB15F71}" destId="{65EA05F9-2DBA-8D4F-881F-DE3E2CA75DC4}" srcOrd="3" destOrd="0" presId="urn:microsoft.com/office/officeart/2016/7/layout/BasicLinearProcessNumbered"/>
    <dgm:cxn modelId="{602E79D3-7959-2C48-8D75-BD1F5FAB4054}" type="presParOf" srcId="{8127E1B4-9C63-754F-8AC6-90497DB15F71}" destId="{16E977A9-1E17-EB46-93F2-A9068127187D}" srcOrd="4" destOrd="0" presId="urn:microsoft.com/office/officeart/2016/7/layout/BasicLinearProcessNumbered"/>
    <dgm:cxn modelId="{AF76344D-7DE6-1947-8398-A60C7D701411}" type="presParOf" srcId="{16E977A9-1E17-EB46-93F2-A9068127187D}" destId="{B16E399F-50CD-644A-98CD-DEDED856071D}" srcOrd="0" destOrd="0" presId="urn:microsoft.com/office/officeart/2016/7/layout/BasicLinearProcessNumbered"/>
    <dgm:cxn modelId="{E408A157-E494-3D48-B958-4C0F46270F3D}" type="presParOf" srcId="{16E977A9-1E17-EB46-93F2-A9068127187D}" destId="{90AFCA90-8031-E647-863D-95F9C85D99CB}" srcOrd="1" destOrd="0" presId="urn:microsoft.com/office/officeart/2016/7/layout/BasicLinearProcessNumbered"/>
    <dgm:cxn modelId="{88C11034-2442-AD4F-85A0-EC9BAC3ABCF8}" type="presParOf" srcId="{16E977A9-1E17-EB46-93F2-A9068127187D}" destId="{D49FDEF8-42A9-2541-B72B-99C873B863EE}" srcOrd="2" destOrd="0" presId="urn:microsoft.com/office/officeart/2016/7/layout/BasicLinearProcessNumbered"/>
    <dgm:cxn modelId="{47F88C13-6C7F-0C45-AC77-EBC6CFED76E6}" type="presParOf" srcId="{16E977A9-1E17-EB46-93F2-A9068127187D}" destId="{1EAFE63B-0A9F-5346-80AB-B9E9C0B4B42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Don’t use your own money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Conservative leverage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Attract the right residents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Create cash flow, Grow Equity Position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Buy w/ Private money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Rehab all the way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Rent to your ideal resident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Refi based on value adds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arrow5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b="1" u="sng" dirty="0"/>
            <a:t>Financing</a:t>
          </a:r>
          <a:br>
            <a:rPr lang="en-US" dirty="0"/>
          </a:br>
          <a:r>
            <a:rPr lang="en-US" dirty="0"/>
            <a:t>1.  Front  </a:t>
          </a:r>
          <a:br>
            <a:rPr lang="en-US" dirty="0"/>
          </a:br>
          <a:r>
            <a:rPr lang="en-US" dirty="0"/>
            <a:t>   end</a:t>
          </a:r>
        </a:p>
        <a:p>
          <a:r>
            <a:rPr lang="en-US" dirty="0"/>
            <a:t>2.  Perm.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Equity/Value Add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Cash flow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Price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87CC78D3-5F06-3D4C-A416-9E6FB2CA2237}">
      <dgm:prSet/>
      <dgm:spPr/>
      <dgm:t>
        <a:bodyPr/>
        <a:lstStyle/>
        <a:p>
          <a:r>
            <a:rPr lang="en-US" dirty="0"/>
            <a:t>Asset type</a:t>
          </a:r>
        </a:p>
      </dgm:t>
    </dgm:pt>
    <dgm:pt modelId="{A8D8FA97-9F9D-804C-92B1-5FB5172F43F4}" type="parTrans" cxnId="{D16D91D3-3E5E-C144-87F7-67C032B49AE4}">
      <dgm:prSet/>
      <dgm:spPr/>
      <dgm:t>
        <a:bodyPr/>
        <a:lstStyle/>
        <a:p>
          <a:endParaRPr lang="en-US"/>
        </a:p>
      </dgm:t>
    </dgm:pt>
    <dgm:pt modelId="{FCBFC33E-88BC-6E45-A0C0-5088BE9E541F}" type="sibTrans" cxnId="{D16D91D3-3E5E-C144-87F7-67C032B49AE4}">
      <dgm:prSet/>
      <dgm:spPr/>
      <dgm:t>
        <a:bodyPr/>
        <a:lstStyle/>
        <a:p>
          <a:endParaRPr lang="en-US"/>
        </a:p>
      </dgm:t>
    </dgm:pt>
    <dgm:pt modelId="{FBD5DE0A-F646-2740-A1D5-7C4770FA79C2}">
      <dgm:prSet/>
      <dgm:spPr/>
      <dgm:t>
        <a:bodyPr/>
        <a:lstStyle/>
        <a:p>
          <a:r>
            <a:rPr lang="en-US" dirty="0"/>
            <a:t>Location</a:t>
          </a:r>
        </a:p>
      </dgm:t>
    </dgm:pt>
    <dgm:pt modelId="{63CD2D57-80E6-F64D-BC1E-C340893F6A70}" type="parTrans" cxnId="{6F7B27FF-98DA-7A47-8B93-299503302B42}">
      <dgm:prSet/>
      <dgm:spPr/>
      <dgm:t>
        <a:bodyPr/>
        <a:lstStyle/>
        <a:p>
          <a:endParaRPr lang="en-US"/>
        </a:p>
      </dgm:t>
    </dgm:pt>
    <dgm:pt modelId="{77B4EFAB-AC11-5448-9760-9881D5727AB2}" type="sibTrans" cxnId="{6F7B27FF-98DA-7A47-8B93-299503302B42}">
      <dgm:prSet/>
      <dgm:spPr/>
      <dgm:t>
        <a:bodyPr/>
        <a:lstStyle/>
        <a:p>
          <a:endParaRPr lang="en-US"/>
        </a:p>
      </dgm:t>
    </dgm:pt>
    <dgm:pt modelId="{AC9B1A61-2C6D-024A-985D-937A7E30FFC9}" type="pres">
      <dgm:prSet presAssocID="{046687AF-DEA7-4344-91C7-EBEBFACC036F}" presName="diagram" presStyleCnt="0">
        <dgm:presLayoutVars>
          <dgm:dir/>
          <dgm:resizeHandles val="exact"/>
        </dgm:presLayoutVars>
      </dgm:prSet>
      <dgm:spPr/>
    </dgm:pt>
    <dgm:pt modelId="{795F3197-BE54-424C-8006-A437A012C927}" type="pres">
      <dgm:prSet presAssocID="{9E9C83F0-0729-40AD-A60E-42F971F04C6B}" presName="arrow" presStyleLbl="node1" presStyleIdx="0" presStyleCnt="6">
        <dgm:presLayoutVars>
          <dgm:bulletEnabled val="1"/>
        </dgm:presLayoutVars>
      </dgm:prSet>
      <dgm:spPr/>
    </dgm:pt>
    <dgm:pt modelId="{BDD38273-40BB-004B-9647-7028D1976AB6}" type="pres">
      <dgm:prSet presAssocID="{27BE1F91-7DD9-4E29-A385-86E69703853A}" presName="arrow" presStyleLbl="node1" presStyleIdx="1" presStyleCnt="6">
        <dgm:presLayoutVars>
          <dgm:bulletEnabled val="1"/>
        </dgm:presLayoutVars>
      </dgm:prSet>
      <dgm:spPr/>
    </dgm:pt>
    <dgm:pt modelId="{FD5A3671-79C1-1043-9051-9E8BC5593B33}" type="pres">
      <dgm:prSet presAssocID="{3FE7F82A-5968-4398-B00C-FEDB0921733A}" presName="arrow" presStyleLbl="node1" presStyleIdx="2" presStyleCnt="6">
        <dgm:presLayoutVars>
          <dgm:bulletEnabled val="1"/>
        </dgm:presLayoutVars>
      </dgm:prSet>
      <dgm:spPr/>
    </dgm:pt>
    <dgm:pt modelId="{A3B073B3-BE5B-9A44-8202-F839CCAC14B2}" type="pres">
      <dgm:prSet presAssocID="{1FA9B04A-582C-4331-B06A-5D3EA4666D13}" presName="arrow" presStyleLbl="node1" presStyleIdx="3" presStyleCnt="6">
        <dgm:presLayoutVars>
          <dgm:bulletEnabled val="1"/>
        </dgm:presLayoutVars>
      </dgm:prSet>
      <dgm:spPr/>
    </dgm:pt>
    <dgm:pt modelId="{E51CAE0B-2415-C245-B412-36120D69FC13}" type="pres">
      <dgm:prSet presAssocID="{87CC78D3-5F06-3D4C-A416-9E6FB2CA2237}" presName="arrow" presStyleLbl="node1" presStyleIdx="4" presStyleCnt="6">
        <dgm:presLayoutVars>
          <dgm:bulletEnabled val="1"/>
        </dgm:presLayoutVars>
      </dgm:prSet>
      <dgm:spPr/>
    </dgm:pt>
    <dgm:pt modelId="{CC8F969C-2874-A94A-9CD2-3967575076DE}" type="pres">
      <dgm:prSet presAssocID="{FBD5DE0A-F646-2740-A1D5-7C4770FA79C2}" presName="arrow" presStyleLbl="node1" presStyleIdx="5" presStyleCnt="6">
        <dgm:presLayoutVars>
          <dgm:bulletEnabled val="1"/>
        </dgm:presLayoutVars>
      </dgm:prSet>
      <dgm:spPr/>
    </dgm:pt>
  </dgm:ptLst>
  <dgm:cxnLst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A5D7FC1B-1D0E-D24B-81A8-376CA33F1A67}" type="presOf" srcId="{FBD5DE0A-F646-2740-A1D5-7C4770FA79C2}" destId="{CC8F969C-2874-A94A-9CD2-3967575076DE}" srcOrd="0" destOrd="0" presId="urn:microsoft.com/office/officeart/2005/8/layout/arrow5"/>
    <dgm:cxn modelId="{91B17126-07FD-F748-A4A1-F640D5D0BA1A}" type="presOf" srcId="{27BE1F91-7DD9-4E29-A385-86E69703853A}" destId="{BDD38273-40BB-004B-9647-7028D1976AB6}" srcOrd="0" destOrd="0" presId="urn:microsoft.com/office/officeart/2005/8/layout/arrow5"/>
    <dgm:cxn modelId="{FC3AAF36-30DB-3D43-B1D4-6CC0A9C2D535}" type="presOf" srcId="{87CC78D3-5F06-3D4C-A416-9E6FB2CA2237}" destId="{E51CAE0B-2415-C245-B412-36120D69FC13}" srcOrd="0" destOrd="0" presId="urn:microsoft.com/office/officeart/2005/8/layout/arrow5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5ABD5D68-4CA1-404C-BAFD-2952883822EE}" type="presOf" srcId="{9E9C83F0-0729-40AD-A60E-42F971F04C6B}" destId="{795F3197-BE54-424C-8006-A437A012C927}" srcOrd="0" destOrd="0" presId="urn:microsoft.com/office/officeart/2005/8/layout/arrow5"/>
    <dgm:cxn modelId="{C639EA6B-8FF3-F545-989B-F714CA173EA7}" type="presOf" srcId="{046687AF-DEA7-4344-91C7-EBEBFACC036F}" destId="{AC9B1A61-2C6D-024A-985D-937A7E30FFC9}" srcOrd="0" destOrd="0" presId="urn:microsoft.com/office/officeart/2005/8/layout/arrow5"/>
    <dgm:cxn modelId="{03D22B6F-AB4C-664B-9CCC-9ACDB2AF331D}" type="presOf" srcId="{3FE7F82A-5968-4398-B00C-FEDB0921733A}" destId="{FD5A3671-79C1-1043-9051-9E8BC5593B33}" srcOrd="0" destOrd="0" presId="urn:microsoft.com/office/officeart/2005/8/layout/arrow5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3F592CA2-D966-B94C-9611-0DDF6FAFAFB3}" type="presOf" srcId="{1FA9B04A-582C-4331-B06A-5D3EA4666D13}" destId="{A3B073B3-BE5B-9A44-8202-F839CCAC14B2}" srcOrd="0" destOrd="0" presId="urn:microsoft.com/office/officeart/2005/8/layout/arrow5"/>
    <dgm:cxn modelId="{D16D91D3-3E5E-C144-87F7-67C032B49AE4}" srcId="{046687AF-DEA7-4344-91C7-EBEBFACC036F}" destId="{87CC78D3-5F06-3D4C-A416-9E6FB2CA2237}" srcOrd="4" destOrd="0" parTransId="{A8D8FA97-9F9D-804C-92B1-5FB5172F43F4}" sibTransId="{FCBFC33E-88BC-6E45-A0C0-5088BE9E541F}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6F7B27FF-98DA-7A47-8B93-299503302B42}" srcId="{046687AF-DEA7-4344-91C7-EBEBFACC036F}" destId="{FBD5DE0A-F646-2740-A1D5-7C4770FA79C2}" srcOrd="5" destOrd="0" parTransId="{63CD2D57-80E6-F64D-BC1E-C340893F6A70}" sibTransId="{77B4EFAB-AC11-5448-9760-9881D5727AB2}"/>
    <dgm:cxn modelId="{72121297-43DF-254E-8290-DE6975ACA685}" type="presParOf" srcId="{AC9B1A61-2C6D-024A-985D-937A7E30FFC9}" destId="{795F3197-BE54-424C-8006-A437A012C927}" srcOrd="0" destOrd="0" presId="urn:microsoft.com/office/officeart/2005/8/layout/arrow5"/>
    <dgm:cxn modelId="{DF5112F4-54F7-E341-884F-4FE107B748FF}" type="presParOf" srcId="{AC9B1A61-2C6D-024A-985D-937A7E30FFC9}" destId="{BDD38273-40BB-004B-9647-7028D1976AB6}" srcOrd="1" destOrd="0" presId="urn:microsoft.com/office/officeart/2005/8/layout/arrow5"/>
    <dgm:cxn modelId="{F7B52F89-7BAC-2745-8A4F-35C6050BBB40}" type="presParOf" srcId="{AC9B1A61-2C6D-024A-985D-937A7E30FFC9}" destId="{FD5A3671-79C1-1043-9051-9E8BC5593B33}" srcOrd="2" destOrd="0" presId="urn:microsoft.com/office/officeart/2005/8/layout/arrow5"/>
    <dgm:cxn modelId="{4369A404-1A9E-3D43-AFA1-798FB83ABD82}" type="presParOf" srcId="{AC9B1A61-2C6D-024A-985D-937A7E30FFC9}" destId="{A3B073B3-BE5B-9A44-8202-F839CCAC14B2}" srcOrd="3" destOrd="0" presId="urn:microsoft.com/office/officeart/2005/8/layout/arrow5"/>
    <dgm:cxn modelId="{2B9CA260-E927-1145-A5CE-1B0879E5A73D}" type="presParOf" srcId="{AC9B1A61-2C6D-024A-985D-937A7E30FFC9}" destId="{E51CAE0B-2415-C245-B412-36120D69FC13}" srcOrd="4" destOrd="0" presId="urn:microsoft.com/office/officeart/2005/8/layout/arrow5"/>
    <dgm:cxn modelId="{43C5FE5A-BD1B-A244-A94D-0ECE30EACAC5}" type="presParOf" srcId="{AC9B1A61-2C6D-024A-985D-937A7E30FFC9}" destId="{CC8F969C-2874-A94A-9CD2-3967575076DE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Market Rent - Income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Mortgage (P&amp;I)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Taxes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Insurance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C10B60E5-E813-7043-B6D2-C181A3C74494}">
      <dgm:prSet/>
      <dgm:spPr/>
      <dgm:t>
        <a:bodyPr/>
        <a:lstStyle/>
        <a:p>
          <a:r>
            <a:rPr lang="en-US" dirty="0"/>
            <a:t>Management fee</a:t>
          </a:r>
        </a:p>
      </dgm:t>
    </dgm:pt>
    <dgm:pt modelId="{F5323827-265B-A140-8FCE-1F1577B8B2D2}" type="parTrans" cxnId="{7CFC1A32-9D1D-A54C-950B-4429ACB5C1AD}">
      <dgm:prSet/>
      <dgm:spPr/>
      <dgm:t>
        <a:bodyPr/>
        <a:lstStyle/>
        <a:p>
          <a:endParaRPr lang="en-US"/>
        </a:p>
      </dgm:t>
    </dgm:pt>
    <dgm:pt modelId="{5EE14530-2149-0E49-806A-D1EFCC64776A}" type="sibTrans" cxnId="{7CFC1A32-9D1D-A54C-950B-4429ACB5C1A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9D70E1D-043A-814D-9856-DD26D1CB2A35}" type="pres">
      <dgm:prSet presAssocID="{CAC1D6D0-4928-4547-A317-62D1C1F95C96}" presName="spacer" presStyleCnt="0"/>
      <dgm:spPr/>
    </dgm:pt>
    <dgm:pt modelId="{815E90C4-F5B1-5849-B652-182D8E4FB315}" type="pres">
      <dgm:prSet presAssocID="{C10B60E5-E813-7043-B6D2-C181A3C7449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8822507-5569-BE47-BC4B-F459566BC801}" type="presOf" srcId="{C10B60E5-E813-7043-B6D2-C181A3C74494}" destId="{815E90C4-F5B1-5849-B652-182D8E4FB315}" srcOrd="0" destOrd="0" presId="urn:microsoft.com/office/officeart/2005/8/layout/vList2"/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7CFC1A32-9D1D-A54C-950B-4429ACB5C1AD}" srcId="{046687AF-DEA7-4344-91C7-EBEBFACC036F}" destId="{C10B60E5-E813-7043-B6D2-C181A3C74494}" srcOrd="4" destOrd="0" parTransId="{F5323827-265B-A140-8FCE-1F1577B8B2D2}" sibTransId="{5EE14530-2149-0E49-806A-D1EFCC64776A}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  <dgm:cxn modelId="{FFF33114-E691-2044-B243-4AFA50C99AA4}" type="presParOf" srcId="{E3B27956-6A06-B74F-AFF8-C0496D6B8762}" destId="{59D70E1D-043A-814D-9856-DD26D1CB2A35}" srcOrd="7" destOrd="0" presId="urn:microsoft.com/office/officeart/2005/8/layout/vList2"/>
    <dgm:cxn modelId="{49C63F0D-F090-4B49-80F3-47518A0414D8}" type="presParOf" srcId="{E3B27956-6A06-B74F-AFF8-C0496D6B8762}" destId="{815E90C4-F5B1-5849-B652-182D8E4FB31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46687AF-DEA7-4344-91C7-EBEBFACC03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9C83F0-0729-40AD-A60E-42F971F04C6B}">
      <dgm:prSet/>
      <dgm:spPr/>
      <dgm:t>
        <a:bodyPr/>
        <a:lstStyle/>
        <a:p>
          <a:r>
            <a:rPr lang="en-US" dirty="0"/>
            <a:t>75% ARV min.</a:t>
          </a:r>
        </a:p>
      </dgm:t>
    </dgm:pt>
    <dgm:pt modelId="{06426E3A-A713-4D48-A160-3A1E5D2034A7}" type="parTrans" cxnId="{F3D07385-A74A-4306-A094-82CE1C50CA5B}">
      <dgm:prSet/>
      <dgm:spPr/>
      <dgm:t>
        <a:bodyPr/>
        <a:lstStyle/>
        <a:p>
          <a:endParaRPr lang="en-US"/>
        </a:p>
      </dgm:t>
    </dgm:pt>
    <dgm:pt modelId="{55B5489C-E996-4991-AEE5-7835548D19FB}" type="sibTrans" cxnId="{F3D07385-A74A-4306-A094-82CE1C50CA5B}">
      <dgm:prSet/>
      <dgm:spPr/>
      <dgm:t>
        <a:bodyPr/>
        <a:lstStyle/>
        <a:p>
          <a:endParaRPr lang="en-US"/>
        </a:p>
      </dgm:t>
    </dgm:pt>
    <dgm:pt modelId="{27BE1F91-7DD9-4E29-A385-86E69703853A}">
      <dgm:prSet/>
      <dgm:spPr/>
      <dgm:t>
        <a:bodyPr/>
        <a:lstStyle/>
        <a:p>
          <a:r>
            <a:rPr lang="en-US" dirty="0"/>
            <a:t>Value Add Rehab</a:t>
          </a:r>
        </a:p>
      </dgm:t>
    </dgm:pt>
    <dgm:pt modelId="{09918A9C-22E7-44A4-94BD-1773C0E5F97B}" type="parTrans" cxnId="{7F8892E3-C537-442C-BA0B-DAB3B30B92D3}">
      <dgm:prSet/>
      <dgm:spPr/>
      <dgm:t>
        <a:bodyPr/>
        <a:lstStyle/>
        <a:p>
          <a:endParaRPr lang="en-US"/>
        </a:p>
      </dgm:t>
    </dgm:pt>
    <dgm:pt modelId="{EAECE480-70FF-46CC-BEF0-F7C65FEB9CFE}" type="sibTrans" cxnId="{7F8892E3-C537-442C-BA0B-DAB3B30B92D3}">
      <dgm:prSet/>
      <dgm:spPr/>
      <dgm:t>
        <a:bodyPr/>
        <a:lstStyle/>
        <a:p>
          <a:endParaRPr lang="en-US"/>
        </a:p>
      </dgm:t>
    </dgm:pt>
    <dgm:pt modelId="{3FE7F82A-5968-4398-B00C-FEDB0921733A}">
      <dgm:prSet/>
      <dgm:spPr/>
      <dgm:t>
        <a:bodyPr/>
        <a:lstStyle/>
        <a:p>
          <a:r>
            <a:rPr lang="en-US" dirty="0"/>
            <a:t>Gentrification</a:t>
          </a:r>
        </a:p>
      </dgm:t>
    </dgm:pt>
    <dgm:pt modelId="{6F100ADE-5A53-4FBE-BD3F-ABD77B096596}" type="parTrans" cxnId="{20438258-DB42-4290-8B5A-C85D778E0E6D}">
      <dgm:prSet/>
      <dgm:spPr/>
      <dgm:t>
        <a:bodyPr/>
        <a:lstStyle/>
        <a:p>
          <a:endParaRPr lang="en-US"/>
        </a:p>
      </dgm:t>
    </dgm:pt>
    <dgm:pt modelId="{0706FF2A-B34A-4109-A1E0-F17B6A6FEDFB}" type="sibTrans" cxnId="{20438258-DB42-4290-8B5A-C85D778E0E6D}">
      <dgm:prSet/>
      <dgm:spPr/>
      <dgm:t>
        <a:bodyPr/>
        <a:lstStyle/>
        <a:p>
          <a:endParaRPr lang="en-US"/>
        </a:p>
      </dgm:t>
    </dgm:pt>
    <dgm:pt modelId="{1FA9B04A-582C-4331-B06A-5D3EA4666D13}">
      <dgm:prSet/>
      <dgm:spPr/>
      <dgm:t>
        <a:bodyPr/>
        <a:lstStyle/>
        <a:p>
          <a:r>
            <a:rPr lang="en-US" dirty="0"/>
            <a:t>Appreciation</a:t>
          </a:r>
        </a:p>
      </dgm:t>
    </dgm:pt>
    <dgm:pt modelId="{75409F15-64F5-4970-A073-D0051F43493F}" type="parTrans" cxnId="{AFCD9010-0E86-4285-B7AC-B36F69D3574D}">
      <dgm:prSet/>
      <dgm:spPr/>
      <dgm:t>
        <a:bodyPr/>
        <a:lstStyle/>
        <a:p>
          <a:endParaRPr lang="en-US"/>
        </a:p>
      </dgm:t>
    </dgm:pt>
    <dgm:pt modelId="{CAC1D6D0-4928-4547-A317-62D1C1F95C96}" type="sibTrans" cxnId="{AFCD9010-0E86-4285-B7AC-B36F69D3574D}">
      <dgm:prSet/>
      <dgm:spPr/>
      <dgm:t>
        <a:bodyPr/>
        <a:lstStyle/>
        <a:p>
          <a:endParaRPr lang="en-US"/>
        </a:p>
      </dgm:t>
    </dgm:pt>
    <dgm:pt modelId="{E3B27956-6A06-B74F-AFF8-C0496D6B8762}" type="pres">
      <dgm:prSet presAssocID="{046687AF-DEA7-4344-91C7-EBEBFACC036F}" presName="linear" presStyleCnt="0">
        <dgm:presLayoutVars>
          <dgm:animLvl val="lvl"/>
          <dgm:resizeHandles val="exact"/>
        </dgm:presLayoutVars>
      </dgm:prSet>
      <dgm:spPr/>
    </dgm:pt>
    <dgm:pt modelId="{090986C0-D20E-7341-AD74-33AE028E43B6}" type="pres">
      <dgm:prSet presAssocID="{9E9C83F0-0729-40AD-A60E-42F971F04C6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68D3559-3948-7F41-BEE8-5BA22A7FB47C}" type="pres">
      <dgm:prSet presAssocID="{55B5489C-E996-4991-AEE5-7835548D19FB}" presName="spacer" presStyleCnt="0"/>
      <dgm:spPr/>
    </dgm:pt>
    <dgm:pt modelId="{E9346ECD-B3BA-624B-83D6-FCCA2B34C0AA}" type="pres">
      <dgm:prSet presAssocID="{27BE1F91-7DD9-4E29-A385-86E6970385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ACEE808-AEF3-4D40-AC63-15A445E63FA5}" type="pres">
      <dgm:prSet presAssocID="{EAECE480-70FF-46CC-BEF0-F7C65FEB9CFE}" presName="spacer" presStyleCnt="0"/>
      <dgm:spPr/>
    </dgm:pt>
    <dgm:pt modelId="{E8A7EBA1-C3FB-9847-91DA-EAA619048209}" type="pres">
      <dgm:prSet presAssocID="{3FE7F82A-5968-4398-B00C-FEDB0921733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CB9328-53A6-2549-8A6F-FA8AAB1660D1}" type="pres">
      <dgm:prSet presAssocID="{0706FF2A-B34A-4109-A1E0-F17B6A6FEDFB}" presName="spacer" presStyleCnt="0"/>
      <dgm:spPr/>
    </dgm:pt>
    <dgm:pt modelId="{5FE841E4-99E5-BA45-B16F-85C56FF30EF2}" type="pres">
      <dgm:prSet presAssocID="{1FA9B04A-582C-4331-B06A-5D3EA4666D1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FCD9010-0E86-4285-B7AC-B36F69D3574D}" srcId="{046687AF-DEA7-4344-91C7-EBEBFACC036F}" destId="{1FA9B04A-582C-4331-B06A-5D3EA4666D13}" srcOrd="3" destOrd="0" parTransId="{75409F15-64F5-4970-A073-D0051F43493F}" sibTransId="{CAC1D6D0-4928-4547-A317-62D1C1F95C96}"/>
    <dgm:cxn modelId="{20438258-DB42-4290-8B5A-C85D778E0E6D}" srcId="{046687AF-DEA7-4344-91C7-EBEBFACC036F}" destId="{3FE7F82A-5968-4398-B00C-FEDB0921733A}" srcOrd="2" destOrd="0" parTransId="{6F100ADE-5A53-4FBE-BD3F-ABD77B096596}" sibTransId="{0706FF2A-B34A-4109-A1E0-F17B6A6FEDFB}"/>
    <dgm:cxn modelId="{AF4A2B61-5380-344E-8F57-9C4C3CD1D7DD}" type="presOf" srcId="{1FA9B04A-582C-4331-B06A-5D3EA4666D13}" destId="{5FE841E4-99E5-BA45-B16F-85C56FF30EF2}" srcOrd="0" destOrd="0" presId="urn:microsoft.com/office/officeart/2005/8/layout/vList2"/>
    <dgm:cxn modelId="{33BC1970-5A29-CA40-AB10-48874794934A}" type="presOf" srcId="{9E9C83F0-0729-40AD-A60E-42F971F04C6B}" destId="{090986C0-D20E-7341-AD74-33AE028E43B6}" srcOrd="0" destOrd="0" presId="urn:microsoft.com/office/officeart/2005/8/layout/vList2"/>
    <dgm:cxn modelId="{F3D07385-A74A-4306-A094-82CE1C50CA5B}" srcId="{046687AF-DEA7-4344-91C7-EBEBFACC036F}" destId="{9E9C83F0-0729-40AD-A60E-42F971F04C6B}" srcOrd="0" destOrd="0" parTransId="{06426E3A-A713-4D48-A160-3A1E5D2034A7}" sibTransId="{55B5489C-E996-4991-AEE5-7835548D19FB}"/>
    <dgm:cxn modelId="{EC118CC5-01AD-7745-A2C0-93628DE2DBD7}" type="presOf" srcId="{046687AF-DEA7-4344-91C7-EBEBFACC036F}" destId="{E3B27956-6A06-B74F-AFF8-C0496D6B8762}" srcOrd="0" destOrd="0" presId="urn:microsoft.com/office/officeart/2005/8/layout/vList2"/>
    <dgm:cxn modelId="{7F8892E3-C537-442C-BA0B-DAB3B30B92D3}" srcId="{046687AF-DEA7-4344-91C7-EBEBFACC036F}" destId="{27BE1F91-7DD9-4E29-A385-86E69703853A}" srcOrd="1" destOrd="0" parTransId="{09918A9C-22E7-44A4-94BD-1773C0E5F97B}" sibTransId="{EAECE480-70FF-46CC-BEF0-F7C65FEB9CFE}"/>
    <dgm:cxn modelId="{51B189EE-7BB4-C74C-9564-8C26D3084BA8}" type="presOf" srcId="{27BE1F91-7DD9-4E29-A385-86E69703853A}" destId="{E9346ECD-B3BA-624B-83D6-FCCA2B34C0AA}" srcOrd="0" destOrd="0" presId="urn:microsoft.com/office/officeart/2005/8/layout/vList2"/>
    <dgm:cxn modelId="{F0093BF6-B9F6-CB4B-8098-536C9805B0B5}" type="presOf" srcId="{3FE7F82A-5968-4398-B00C-FEDB0921733A}" destId="{E8A7EBA1-C3FB-9847-91DA-EAA619048209}" srcOrd="0" destOrd="0" presId="urn:microsoft.com/office/officeart/2005/8/layout/vList2"/>
    <dgm:cxn modelId="{D44C89F6-38C2-6F4C-8A1D-5E1006EF9B8D}" type="presParOf" srcId="{E3B27956-6A06-B74F-AFF8-C0496D6B8762}" destId="{090986C0-D20E-7341-AD74-33AE028E43B6}" srcOrd="0" destOrd="0" presId="urn:microsoft.com/office/officeart/2005/8/layout/vList2"/>
    <dgm:cxn modelId="{EEEED450-6CEE-8C4D-8CD4-3E0B2C6978F5}" type="presParOf" srcId="{E3B27956-6A06-B74F-AFF8-C0496D6B8762}" destId="{E68D3559-3948-7F41-BEE8-5BA22A7FB47C}" srcOrd="1" destOrd="0" presId="urn:microsoft.com/office/officeart/2005/8/layout/vList2"/>
    <dgm:cxn modelId="{AE67C0B8-923D-3943-A9F8-7E3AA9F01B4E}" type="presParOf" srcId="{E3B27956-6A06-B74F-AFF8-C0496D6B8762}" destId="{E9346ECD-B3BA-624B-83D6-FCCA2B34C0AA}" srcOrd="2" destOrd="0" presId="urn:microsoft.com/office/officeart/2005/8/layout/vList2"/>
    <dgm:cxn modelId="{3F3AD012-BC3C-E445-AE87-333094D58889}" type="presParOf" srcId="{E3B27956-6A06-B74F-AFF8-C0496D6B8762}" destId="{AACEE808-AEF3-4D40-AC63-15A445E63FA5}" srcOrd="3" destOrd="0" presId="urn:microsoft.com/office/officeart/2005/8/layout/vList2"/>
    <dgm:cxn modelId="{CD2BED83-D19E-CF47-AD4D-543110F5686E}" type="presParOf" srcId="{E3B27956-6A06-B74F-AFF8-C0496D6B8762}" destId="{E8A7EBA1-C3FB-9847-91DA-EAA619048209}" srcOrd="4" destOrd="0" presId="urn:microsoft.com/office/officeart/2005/8/layout/vList2"/>
    <dgm:cxn modelId="{D58A9D9A-2FB4-0946-AD80-699924FF1AEB}" type="presParOf" srcId="{E3B27956-6A06-B74F-AFF8-C0496D6B8762}" destId="{5ACB9328-53A6-2549-8A6F-FA8AAB1660D1}" srcOrd="5" destOrd="0" presId="urn:microsoft.com/office/officeart/2005/8/layout/vList2"/>
    <dgm:cxn modelId="{DE978720-5ED4-7948-815E-2A8A23020CFE}" type="presParOf" srcId="{E3B27956-6A06-B74F-AFF8-C0496D6B8762}" destId="{5FE841E4-99E5-BA45-B16F-85C56FF30E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0F7C-90B1-5646-8696-898452D55D79}">
      <dsp:nvSpPr>
        <dsp:cNvPr id="0" name=""/>
        <dsp:cNvSpPr/>
      </dsp:nvSpPr>
      <dsp:spPr>
        <a:xfrm>
          <a:off x="0" y="0"/>
          <a:ext cx="7886700" cy="39161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878" tIns="330200" rIns="61487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Cash:  Purchase + Rehab + Refi later</a:t>
          </a:r>
          <a:br>
            <a:rPr lang="en-US" sz="2600" kern="1200" dirty="0"/>
          </a:br>
          <a:br>
            <a:rPr lang="en-US" sz="2600" kern="1200" dirty="0"/>
          </a:br>
          <a:r>
            <a:rPr lang="en-US" sz="2600" kern="1200" dirty="0"/>
            <a:t>SLOW and Expensive</a:t>
          </a:r>
        </a:p>
      </dsp:txBody>
      <dsp:txXfrm>
        <a:off x="0" y="1488127"/>
        <a:ext cx="7886700" cy="2349675"/>
      </dsp:txXfrm>
    </dsp:sp>
    <dsp:sp modelId="{E8E61920-9FB5-C541-AACE-79F80D742A22}">
      <dsp:nvSpPr>
        <dsp:cNvPr id="0" name=""/>
        <dsp:cNvSpPr/>
      </dsp:nvSpPr>
      <dsp:spPr>
        <a:xfrm>
          <a:off x="3355931" y="391612"/>
          <a:ext cx="1174837" cy="11748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95" tIns="12700" rIns="9159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3527982" y="563663"/>
        <a:ext cx="830735" cy="830735"/>
      </dsp:txXfrm>
    </dsp:sp>
    <dsp:sp modelId="{0CA9C4B2-B14E-8B4C-94B3-F2F02C202212}">
      <dsp:nvSpPr>
        <dsp:cNvPr id="0" name=""/>
        <dsp:cNvSpPr/>
      </dsp:nvSpPr>
      <dsp:spPr>
        <a:xfrm>
          <a:off x="0" y="3916054"/>
          <a:ext cx="7886700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16883"/>
          <a:ext cx="394335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Financing – front/permanent</a:t>
          </a:r>
        </a:p>
      </dsp:txBody>
      <dsp:txXfrm>
        <a:off x="50489" y="67372"/>
        <a:ext cx="3842372" cy="933302"/>
      </dsp:txXfrm>
    </dsp:sp>
    <dsp:sp modelId="{E9346ECD-B3BA-624B-83D6-FCCA2B34C0AA}">
      <dsp:nvSpPr>
        <dsp:cNvPr id="0" name=""/>
        <dsp:cNvSpPr/>
      </dsp:nvSpPr>
      <dsp:spPr>
        <a:xfrm>
          <a:off x="0" y="1126043"/>
          <a:ext cx="3943350" cy="103428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Asset type</a:t>
          </a:r>
        </a:p>
      </dsp:txBody>
      <dsp:txXfrm>
        <a:off x="50489" y="1176532"/>
        <a:ext cx="3842372" cy="933302"/>
      </dsp:txXfrm>
    </dsp:sp>
    <dsp:sp modelId="{E8A7EBA1-C3FB-9847-91DA-EAA619048209}">
      <dsp:nvSpPr>
        <dsp:cNvPr id="0" name=""/>
        <dsp:cNvSpPr/>
      </dsp:nvSpPr>
      <dsp:spPr>
        <a:xfrm>
          <a:off x="0" y="2235203"/>
          <a:ext cx="3943350" cy="10342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Price/Rents</a:t>
          </a:r>
        </a:p>
      </dsp:txBody>
      <dsp:txXfrm>
        <a:off x="50489" y="2285692"/>
        <a:ext cx="3842372" cy="933302"/>
      </dsp:txXfrm>
    </dsp:sp>
    <dsp:sp modelId="{5FE841E4-99E5-BA45-B16F-85C56FF30EF2}">
      <dsp:nvSpPr>
        <dsp:cNvPr id="0" name=""/>
        <dsp:cNvSpPr/>
      </dsp:nvSpPr>
      <dsp:spPr>
        <a:xfrm>
          <a:off x="0" y="3344363"/>
          <a:ext cx="3943350" cy="103428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Ideal resident</a:t>
          </a:r>
        </a:p>
      </dsp:txBody>
      <dsp:txXfrm>
        <a:off x="50489" y="3394852"/>
        <a:ext cx="3842372" cy="933302"/>
      </dsp:txXfrm>
    </dsp:sp>
    <dsp:sp modelId="{815E90C4-F5B1-5849-B652-182D8E4FB315}">
      <dsp:nvSpPr>
        <dsp:cNvPr id="0" name=""/>
        <dsp:cNvSpPr/>
      </dsp:nvSpPr>
      <dsp:spPr>
        <a:xfrm>
          <a:off x="0" y="4453523"/>
          <a:ext cx="3943350" cy="10342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Location</a:t>
          </a:r>
        </a:p>
      </dsp:txBody>
      <dsp:txXfrm>
        <a:off x="50489" y="4504012"/>
        <a:ext cx="3842372" cy="9333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517778"/>
          <a:ext cx="3943350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Learn your market</a:t>
          </a:r>
        </a:p>
      </dsp:txBody>
      <dsp:txXfrm>
        <a:off x="39809" y="557587"/>
        <a:ext cx="3863732" cy="735872"/>
      </dsp:txXfrm>
    </dsp:sp>
    <dsp:sp modelId="{E9346ECD-B3BA-624B-83D6-FCCA2B34C0AA}">
      <dsp:nvSpPr>
        <dsp:cNvPr id="0" name=""/>
        <dsp:cNvSpPr/>
      </dsp:nvSpPr>
      <dsp:spPr>
        <a:xfrm>
          <a:off x="0" y="1431188"/>
          <a:ext cx="3943350" cy="81549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1% Rule Cash Flow</a:t>
          </a:r>
        </a:p>
      </dsp:txBody>
      <dsp:txXfrm>
        <a:off x="39809" y="1470997"/>
        <a:ext cx="3863732" cy="735872"/>
      </dsp:txXfrm>
    </dsp:sp>
    <dsp:sp modelId="{E8A7EBA1-C3FB-9847-91DA-EAA619048209}">
      <dsp:nvSpPr>
        <dsp:cNvPr id="0" name=""/>
        <dsp:cNvSpPr/>
      </dsp:nvSpPr>
      <dsp:spPr>
        <a:xfrm>
          <a:off x="0" y="2344598"/>
          <a:ext cx="3943350" cy="81549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Appreciation</a:t>
          </a:r>
        </a:p>
      </dsp:txBody>
      <dsp:txXfrm>
        <a:off x="39809" y="2384407"/>
        <a:ext cx="3863732" cy="735872"/>
      </dsp:txXfrm>
    </dsp:sp>
    <dsp:sp modelId="{5FE841E4-99E5-BA45-B16F-85C56FF30EF2}">
      <dsp:nvSpPr>
        <dsp:cNvPr id="0" name=""/>
        <dsp:cNvSpPr/>
      </dsp:nvSpPr>
      <dsp:spPr>
        <a:xfrm>
          <a:off x="0" y="3258008"/>
          <a:ext cx="3943350" cy="81549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Gentrification</a:t>
          </a:r>
        </a:p>
      </dsp:txBody>
      <dsp:txXfrm>
        <a:off x="39809" y="3297817"/>
        <a:ext cx="3863732" cy="735872"/>
      </dsp:txXfrm>
    </dsp:sp>
    <dsp:sp modelId="{EDD8FE79-D03A-C344-BF5F-7C224F7CCF8F}">
      <dsp:nvSpPr>
        <dsp:cNvPr id="0" name=""/>
        <dsp:cNvSpPr/>
      </dsp:nvSpPr>
      <dsp:spPr>
        <a:xfrm>
          <a:off x="0" y="4171419"/>
          <a:ext cx="3943350" cy="81549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Perm Financing Plan</a:t>
          </a:r>
        </a:p>
      </dsp:txBody>
      <dsp:txXfrm>
        <a:off x="39809" y="4211228"/>
        <a:ext cx="3863732" cy="7358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878311"/>
          <a:ext cx="3943350" cy="11917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Top 3 wholesalers</a:t>
          </a:r>
        </a:p>
      </dsp:txBody>
      <dsp:txXfrm>
        <a:off x="58177" y="936488"/>
        <a:ext cx="3826996" cy="1075400"/>
      </dsp:txXfrm>
    </dsp:sp>
    <dsp:sp modelId="{E9346ECD-B3BA-624B-83D6-FCCA2B34C0AA}">
      <dsp:nvSpPr>
        <dsp:cNvPr id="0" name=""/>
        <dsp:cNvSpPr/>
      </dsp:nvSpPr>
      <dsp:spPr>
        <a:xfrm>
          <a:off x="0" y="2156466"/>
          <a:ext cx="3943350" cy="1191754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3 Realtors/Brokers</a:t>
          </a:r>
        </a:p>
      </dsp:txBody>
      <dsp:txXfrm>
        <a:off x="58177" y="2214643"/>
        <a:ext cx="3826996" cy="1075400"/>
      </dsp:txXfrm>
    </dsp:sp>
    <dsp:sp modelId="{E8A7EBA1-C3FB-9847-91DA-EAA619048209}">
      <dsp:nvSpPr>
        <dsp:cNvPr id="0" name=""/>
        <dsp:cNvSpPr/>
      </dsp:nvSpPr>
      <dsp:spPr>
        <a:xfrm>
          <a:off x="0" y="3434621"/>
          <a:ext cx="3943350" cy="119175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Lead Generation/Marketing</a:t>
          </a:r>
        </a:p>
      </dsp:txBody>
      <dsp:txXfrm>
        <a:off x="58177" y="3492798"/>
        <a:ext cx="3826996" cy="1075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39238-08D8-D548-861B-B037833D762D}">
      <dsp:nvSpPr>
        <dsp:cNvPr id="0" name=""/>
        <dsp:cNvSpPr/>
      </dsp:nvSpPr>
      <dsp:spPr>
        <a:xfrm>
          <a:off x="0" y="0"/>
          <a:ext cx="7886700" cy="39161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878" tIns="330200" rIns="61487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Bank finance + Refi later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– 20-30% down, cash for your own rehabs (Conventional OR Commercial)</a:t>
          </a:r>
          <a:br>
            <a:rPr lang="en-US" sz="2200" kern="1200" dirty="0"/>
          </a:br>
          <a:br>
            <a:rPr lang="en-US" sz="2200" kern="1200" dirty="0"/>
          </a:br>
          <a:r>
            <a:rPr lang="en-US" sz="2200" kern="1200" dirty="0"/>
            <a:t>or Seller finance/Sub2</a:t>
          </a:r>
        </a:p>
      </dsp:txBody>
      <dsp:txXfrm>
        <a:off x="0" y="1488127"/>
        <a:ext cx="7886700" cy="2349675"/>
      </dsp:txXfrm>
    </dsp:sp>
    <dsp:sp modelId="{477DAFF6-7682-9A4B-87C5-70A1E4EE068A}">
      <dsp:nvSpPr>
        <dsp:cNvPr id="0" name=""/>
        <dsp:cNvSpPr/>
      </dsp:nvSpPr>
      <dsp:spPr>
        <a:xfrm>
          <a:off x="3355931" y="391612"/>
          <a:ext cx="1174837" cy="11748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95" tIns="12700" rIns="9159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3527982" y="563663"/>
        <a:ext cx="830735" cy="830735"/>
      </dsp:txXfrm>
    </dsp:sp>
    <dsp:sp modelId="{922A047B-8801-6C41-84AC-CB809EBD323C}">
      <dsp:nvSpPr>
        <dsp:cNvPr id="0" name=""/>
        <dsp:cNvSpPr/>
      </dsp:nvSpPr>
      <dsp:spPr>
        <a:xfrm>
          <a:off x="0" y="3916054"/>
          <a:ext cx="7886700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E399F-50CD-644A-98CD-DEDED856071D}">
      <dsp:nvSpPr>
        <dsp:cNvPr id="0" name=""/>
        <dsp:cNvSpPr/>
      </dsp:nvSpPr>
      <dsp:spPr>
        <a:xfrm>
          <a:off x="0" y="0"/>
          <a:ext cx="7886700" cy="39161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878" tIns="330200" rIns="61487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Brrrr</a:t>
          </a:r>
          <a:r>
            <a:rPr lang="en-US" sz="2600" kern="1200" dirty="0"/>
            <a:t> – Build Faster and use very little of your money, do the right renovations and attract the right tenants</a:t>
          </a:r>
        </a:p>
      </dsp:txBody>
      <dsp:txXfrm>
        <a:off x="0" y="1488127"/>
        <a:ext cx="7886700" cy="2349675"/>
      </dsp:txXfrm>
    </dsp:sp>
    <dsp:sp modelId="{90AFCA90-8031-E647-863D-95F9C85D99CB}">
      <dsp:nvSpPr>
        <dsp:cNvPr id="0" name=""/>
        <dsp:cNvSpPr/>
      </dsp:nvSpPr>
      <dsp:spPr>
        <a:xfrm>
          <a:off x="3355931" y="391612"/>
          <a:ext cx="1174837" cy="11748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95" tIns="12700" rIns="91595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3527982" y="563663"/>
        <a:ext cx="830735" cy="830735"/>
      </dsp:txXfrm>
    </dsp:sp>
    <dsp:sp modelId="{D49FDEF8-42A9-2541-B72B-99C873B863EE}">
      <dsp:nvSpPr>
        <dsp:cNvPr id="0" name=""/>
        <dsp:cNvSpPr/>
      </dsp:nvSpPr>
      <dsp:spPr>
        <a:xfrm>
          <a:off x="0" y="3916054"/>
          <a:ext cx="7886700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C0F7C-90B1-5646-8696-898452D55D79}">
      <dsp:nvSpPr>
        <dsp:cNvPr id="0" name=""/>
        <dsp:cNvSpPr/>
      </dsp:nvSpPr>
      <dsp:spPr>
        <a:xfrm>
          <a:off x="0" y="232847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Cash:  Purchase + Rehab</a:t>
          </a:r>
          <a:br>
            <a:rPr lang="en-US" sz="1700" kern="1200" dirty="0"/>
          </a:br>
          <a:br>
            <a:rPr lang="en-US" sz="1700" kern="1200" dirty="0"/>
          </a:br>
          <a:r>
            <a:rPr lang="en-US" sz="1700" kern="1200" dirty="0"/>
            <a:t>SLOW and Expensive</a:t>
          </a:r>
        </a:p>
      </dsp:txBody>
      <dsp:txXfrm>
        <a:off x="0" y="1544011"/>
        <a:ext cx="2464593" cy="2070258"/>
      </dsp:txXfrm>
    </dsp:sp>
    <dsp:sp modelId="{E8E61920-9FB5-C541-AACE-79F80D742A22}">
      <dsp:nvSpPr>
        <dsp:cNvPr id="0" name=""/>
        <dsp:cNvSpPr/>
      </dsp:nvSpPr>
      <dsp:spPr>
        <a:xfrm>
          <a:off x="714732" y="577890"/>
          <a:ext cx="1035129" cy="10351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6323" y="729481"/>
        <a:ext cx="731947" cy="731947"/>
      </dsp:txXfrm>
    </dsp:sp>
    <dsp:sp modelId="{0CA9C4B2-B14E-8B4C-94B3-F2F02C202212}">
      <dsp:nvSpPr>
        <dsp:cNvPr id="0" name=""/>
        <dsp:cNvSpPr/>
      </dsp:nvSpPr>
      <dsp:spPr>
        <a:xfrm>
          <a:off x="0" y="3683206"/>
          <a:ext cx="2464593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39238-08D8-D548-861B-B037833D762D}">
      <dsp:nvSpPr>
        <dsp:cNvPr id="0" name=""/>
        <dsp:cNvSpPr/>
      </dsp:nvSpPr>
      <dsp:spPr>
        <a:xfrm>
          <a:off x="2711053" y="232847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Bank finance – 20-30% down, cash for your own rehabs (Conventional OR Commercial)</a:t>
          </a:r>
        </a:p>
      </dsp:txBody>
      <dsp:txXfrm>
        <a:off x="2711053" y="1544011"/>
        <a:ext cx="2464593" cy="2070258"/>
      </dsp:txXfrm>
    </dsp:sp>
    <dsp:sp modelId="{477DAFF6-7682-9A4B-87C5-70A1E4EE068A}">
      <dsp:nvSpPr>
        <dsp:cNvPr id="0" name=""/>
        <dsp:cNvSpPr/>
      </dsp:nvSpPr>
      <dsp:spPr>
        <a:xfrm>
          <a:off x="3425785" y="577890"/>
          <a:ext cx="1035129" cy="1035129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77376" y="729481"/>
        <a:ext cx="731947" cy="731947"/>
      </dsp:txXfrm>
    </dsp:sp>
    <dsp:sp modelId="{922A047B-8801-6C41-84AC-CB809EBD323C}">
      <dsp:nvSpPr>
        <dsp:cNvPr id="0" name=""/>
        <dsp:cNvSpPr/>
      </dsp:nvSpPr>
      <dsp:spPr>
        <a:xfrm>
          <a:off x="2711053" y="3683206"/>
          <a:ext cx="2464593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E399F-50CD-644A-98CD-DEDED856071D}">
      <dsp:nvSpPr>
        <dsp:cNvPr id="0" name=""/>
        <dsp:cNvSpPr/>
      </dsp:nvSpPr>
      <dsp:spPr>
        <a:xfrm>
          <a:off x="5422106" y="232847"/>
          <a:ext cx="2464593" cy="3450431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49" tIns="330200" rIns="192149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Brrrr</a:t>
          </a:r>
          <a:r>
            <a:rPr lang="en-US" sz="1700" kern="1200" dirty="0"/>
            <a:t> – Build Faster and use very little of your money, do the right renovations and attract the right tenants</a:t>
          </a:r>
        </a:p>
      </dsp:txBody>
      <dsp:txXfrm>
        <a:off x="5422106" y="1544011"/>
        <a:ext cx="2464593" cy="2070258"/>
      </dsp:txXfrm>
    </dsp:sp>
    <dsp:sp modelId="{90AFCA90-8031-E647-863D-95F9C85D99CB}">
      <dsp:nvSpPr>
        <dsp:cNvPr id="0" name=""/>
        <dsp:cNvSpPr/>
      </dsp:nvSpPr>
      <dsp:spPr>
        <a:xfrm>
          <a:off x="6136838" y="577890"/>
          <a:ext cx="1035129" cy="1035129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703" tIns="12700" rIns="8070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88429" y="729481"/>
        <a:ext cx="731947" cy="731947"/>
      </dsp:txXfrm>
    </dsp:sp>
    <dsp:sp modelId="{D49FDEF8-42A9-2541-B72B-99C873B863EE}">
      <dsp:nvSpPr>
        <dsp:cNvPr id="0" name=""/>
        <dsp:cNvSpPr/>
      </dsp:nvSpPr>
      <dsp:spPr>
        <a:xfrm>
          <a:off x="5422106" y="3683206"/>
          <a:ext cx="2464593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68183"/>
          <a:ext cx="394335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Don’t use your own money</a:t>
          </a:r>
        </a:p>
      </dsp:txBody>
      <dsp:txXfrm>
        <a:off x="62141" y="130324"/>
        <a:ext cx="3819068" cy="1148678"/>
      </dsp:txXfrm>
    </dsp:sp>
    <dsp:sp modelId="{E9346ECD-B3BA-624B-83D6-FCCA2B34C0AA}">
      <dsp:nvSpPr>
        <dsp:cNvPr id="0" name=""/>
        <dsp:cNvSpPr/>
      </dsp:nvSpPr>
      <dsp:spPr>
        <a:xfrm>
          <a:off x="0" y="1433303"/>
          <a:ext cx="3943350" cy="127296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Conservative leverage</a:t>
          </a:r>
        </a:p>
      </dsp:txBody>
      <dsp:txXfrm>
        <a:off x="62141" y="1495444"/>
        <a:ext cx="3819068" cy="1148678"/>
      </dsp:txXfrm>
    </dsp:sp>
    <dsp:sp modelId="{E8A7EBA1-C3FB-9847-91DA-EAA619048209}">
      <dsp:nvSpPr>
        <dsp:cNvPr id="0" name=""/>
        <dsp:cNvSpPr/>
      </dsp:nvSpPr>
      <dsp:spPr>
        <a:xfrm>
          <a:off x="0" y="2798423"/>
          <a:ext cx="3943350" cy="127296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Attract the right residents</a:t>
          </a:r>
        </a:p>
      </dsp:txBody>
      <dsp:txXfrm>
        <a:off x="62141" y="2860564"/>
        <a:ext cx="3819068" cy="1148678"/>
      </dsp:txXfrm>
    </dsp:sp>
    <dsp:sp modelId="{5FE841E4-99E5-BA45-B16F-85C56FF30EF2}">
      <dsp:nvSpPr>
        <dsp:cNvPr id="0" name=""/>
        <dsp:cNvSpPr/>
      </dsp:nvSpPr>
      <dsp:spPr>
        <a:xfrm>
          <a:off x="0" y="4163544"/>
          <a:ext cx="3943350" cy="1272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Create cash flow, Grow Equity Position</a:t>
          </a:r>
        </a:p>
      </dsp:txBody>
      <dsp:txXfrm>
        <a:off x="62141" y="4225685"/>
        <a:ext cx="3819068" cy="1148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68183"/>
          <a:ext cx="394335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Buy w/ Private money</a:t>
          </a:r>
        </a:p>
      </dsp:txBody>
      <dsp:txXfrm>
        <a:off x="62141" y="130324"/>
        <a:ext cx="3819068" cy="1148678"/>
      </dsp:txXfrm>
    </dsp:sp>
    <dsp:sp modelId="{E9346ECD-B3BA-624B-83D6-FCCA2B34C0AA}">
      <dsp:nvSpPr>
        <dsp:cNvPr id="0" name=""/>
        <dsp:cNvSpPr/>
      </dsp:nvSpPr>
      <dsp:spPr>
        <a:xfrm>
          <a:off x="0" y="1433303"/>
          <a:ext cx="3943350" cy="127296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Rehab all the way</a:t>
          </a:r>
        </a:p>
      </dsp:txBody>
      <dsp:txXfrm>
        <a:off x="62141" y="1495444"/>
        <a:ext cx="3819068" cy="1148678"/>
      </dsp:txXfrm>
    </dsp:sp>
    <dsp:sp modelId="{E8A7EBA1-C3FB-9847-91DA-EAA619048209}">
      <dsp:nvSpPr>
        <dsp:cNvPr id="0" name=""/>
        <dsp:cNvSpPr/>
      </dsp:nvSpPr>
      <dsp:spPr>
        <a:xfrm>
          <a:off x="0" y="2798423"/>
          <a:ext cx="3943350" cy="127296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Rent to your ideal resident</a:t>
          </a:r>
        </a:p>
      </dsp:txBody>
      <dsp:txXfrm>
        <a:off x="62141" y="2860564"/>
        <a:ext cx="3819068" cy="1148678"/>
      </dsp:txXfrm>
    </dsp:sp>
    <dsp:sp modelId="{5FE841E4-99E5-BA45-B16F-85C56FF30EF2}">
      <dsp:nvSpPr>
        <dsp:cNvPr id="0" name=""/>
        <dsp:cNvSpPr/>
      </dsp:nvSpPr>
      <dsp:spPr>
        <a:xfrm>
          <a:off x="0" y="4163544"/>
          <a:ext cx="3943350" cy="12729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Refi based on value adds</a:t>
          </a:r>
        </a:p>
      </dsp:txBody>
      <dsp:txXfrm>
        <a:off x="62141" y="4225685"/>
        <a:ext cx="3819068" cy="11486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F3197-BE54-424C-8006-A437A012C927}">
      <dsp:nvSpPr>
        <dsp:cNvPr id="0" name=""/>
        <dsp:cNvSpPr/>
      </dsp:nvSpPr>
      <dsp:spPr>
        <a:xfrm>
          <a:off x="1844696" y="1576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/>
            <a:t>Financing</a:t>
          </a:r>
          <a:br>
            <a:rPr lang="en-US" sz="1300" kern="1200" dirty="0"/>
          </a:br>
          <a:r>
            <a:rPr lang="en-US" sz="1300" kern="1200" dirty="0"/>
            <a:t>1.  Front  </a:t>
          </a:r>
          <a:br>
            <a:rPr lang="en-US" sz="1300" kern="1200" dirty="0"/>
          </a:br>
          <a:r>
            <a:rPr lang="en-US" sz="1300" kern="1200" dirty="0"/>
            <a:t>   end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2.  Perm.</a:t>
          </a:r>
        </a:p>
      </dsp:txBody>
      <dsp:txXfrm>
        <a:off x="2289185" y="1576"/>
        <a:ext cx="888978" cy="1466814"/>
      </dsp:txXfrm>
    </dsp:sp>
    <dsp:sp modelId="{BDD38273-40BB-004B-9647-7028D1976AB6}">
      <dsp:nvSpPr>
        <dsp:cNvPr id="0" name=""/>
        <dsp:cNvSpPr/>
      </dsp:nvSpPr>
      <dsp:spPr>
        <a:xfrm rot="3600000">
          <a:off x="3469527" y="939673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Equity/Value Add</a:t>
          </a:r>
        </a:p>
      </dsp:txBody>
      <dsp:txXfrm rot="-5400000">
        <a:off x="3759826" y="1306376"/>
        <a:ext cx="1466814" cy="888978"/>
      </dsp:txXfrm>
    </dsp:sp>
    <dsp:sp modelId="{FD5A3671-79C1-1043-9051-9E8BC5593B33}">
      <dsp:nvSpPr>
        <dsp:cNvPr id="0" name=""/>
        <dsp:cNvSpPr/>
      </dsp:nvSpPr>
      <dsp:spPr>
        <a:xfrm rot="7200000">
          <a:off x="3469527" y="2815866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Cash flow</a:t>
          </a:r>
        </a:p>
      </dsp:txBody>
      <dsp:txXfrm rot="-5400000">
        <a:off x="3759826" y="3338141"/>
        <a:ext cx="1466814" cy="888978"/>
      </dsp:txXfrm>
    </dsp:sp>
    <dsp:sp modelId="{A3B073B3-BE5B-9A44-8202-F839CCAC14B2}">
      <dsp:nvSpPr>
        <dsp:cNvPr id="0" name=""/>
        <dsp:cNvSpPr/>
      </dsp:nvSpPr>
      <dsp:spPr>
        <a:xfrm rot="10800000">
          <a:off x="1844696" y="3753963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Price</a:t>
          </a:r>
        </a:p>
      </dsp:txBody>
      <dsp:txXfrm rot="10800000">
        <a:off x="2289185" y="4065105"/>
        <a:ext cx="888978" cy="1466814"/>
      </dsp:txXfrm>
    </dsp:sp>
    <dsp:sp modelId="{E51CAE0B-2415-C245-B412-36120D69FC13}">
      <dsp:nvSpPr>
        <dsp:cNvPr id="0" name=""/>
        <dsp:cNvSpPr/>
      </dsp:nvSpPr>
      <dsp:spPr>
        <a:xfrm rot="14400000">
          <a:off x="219865" y="2815866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Asset type</a:t>
          </a:r>
        </a:p>
      </dsp:txBody>
      <dsp:txXfrm rot="5400000">
        <a:off x="240708" y="3338141"/>
        <a:ext cx="1466814" cy="888978"/>
      </dsp:txXfrm>
    </dsp:sp>
    <dsp:sp modelId="{CC8F969C-2874-A94A-9CD2-3967575076DE}">
      <dsp:nvSpPr>
        <dsp:cNvPr id="0" name=""/>
        <dsp:cNvSpPr/>
      </dsp:nvSpPr>
      <dsp:spPr>
        <a:xfrm rot="18000000">
          <a:off x="219865" y="939673"/>
          <a:ext cx="1777956" cy="1777956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Location</a:t>
          </a:r>
        </a:p>
      </dsp:txBody>
      <dsp:txXfrm rot="5400000">
        <a:off x="240708" y="1306377"/>
        <a:ext cx="1466814" cy="8889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649223"/>
          <a:ext cx="394335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Market Rent - Income</a:t>
          </a:r>
        </a:p>
      </dsp:txBody>
      <dsp:txXfrm>
        <a:off x="37467" y="686690"/>
        <a:ext cx="3868416" cy="692586"/>
      </dsp:txXfrm>
    </dsp:sp>
    <dsp:sp modelId="{E9346ECD-B3BA-624B-83D6-FCCA2B34C0AA}">
      <dsp:nvSpPr>
        <dsp:cNvPr id="0" name=""/>
        <dsp:cNvSpPr/>
      </dsp:nvSpPr>
      <dsp:spPr>
        <a:xfrm>
          <a:off x="0" y="1508903"/>
          <a:ext cx="3943350" cy="76752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Mortgage (P&amp;I)</a:t>
          </a:r>
        </a:p>
      </dsp:txBody>
      <dsp:txXfrm>
        <a:off x="37467" y="1546370"/>
        <a:ext cx="3868416" cy="692586"/>
      </dsp:txXfrm>
    </dsp:sp>
    <dsp:sp modelId="{E8A7EBA1-C3FB-9847-91DA-EAA619048209}">
      <dsp:nvSpPr>
        <dsp:cNvPr id="0" name=""/>
        <dsp:cNvSpPr/>
      </dsp:nvSpPr>
      <dsp:spPr>
        <a:xfrm>
          <a:off x="0" y="2368583"/>
          <a:ext cx="3943350" cy="76752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Taxes</a:t>
          </a:r>
        </a:p>
      </dsp:txBody>
      <dsp:txXfrm>
        <a:off x="37467" y="2406050"/>
        <a:ext cx="3868416" cy="692586"/>
      </dsp:txXfrm>
    </dsp:sp>
    <dsp:sp modelId="{5FE841E4-99E5-BA45-B16F-85C56FF30EF2}">
      <dsp:nvSpPr>
        <dsp:cNvPr id="0" name=""/>
        <dsp:cNvSpPr/>
      </dsp:nvSpPr>
      <dsp:spPr>
        <a:xfrm>
          <a:off x="0" y="3228263"/>
          <a:ext cx="3943350" cy="76752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Insurance</a:t>
          </a:r>
        </a:p>
      </dsp:txBody>
      <dsp:txXfrm>
        <a:off x="37467" y="3265730"/>
        <a:ext cx="3868416" cy="692586"/>
      </dsp:txXfrm>
    </dsp:sp>
    <dsp:sp modelId="{815E90C4-F5B1-5849-B652-182D8E4FB315}">
      <dsp:nvSpPr>
        <dsp:cNvPr id="0" name=""/>
        <dsp:cNvSpPr/>
      </dsp:nvSpPr>
      <dsp:spPr>
        <a:xfrm>
          <a:off x="0" y="4087944"/>
          <a:ext cx="3943350" cy="76752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Management fee</a:t>
          </a:r>
        </a:p>
      </dsp:txBody>
      <dsp:txXfrm>
        <a:off x="37467" y="4125411"/>
        <a:ext cx="3868416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986C0-D20E-7341-AD74-33AE028E43B6}">
      <dsp:nvSpPr>
        <dsp:cNvPr id="0" name=""/>
        <dsp:cNvSpPr/>
      </dsp:nvSpPr>
      <dsp:spPr>
        <a:xfrm>
          <a:off x="0" y="660743"/>
          <a:ext cx="3943350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75% ARV min.</a:t>
          </a:r>
        </a:p>
      </dsp:txBody>
      <dsp:txXfrm>
        <a:off x="46834" y="707577"/>
        <a:ext cx="3849682" cy="865732"/>
      </dsp:txXfrm>
    </dsp:sp>
    <dsp:sp modelId="{E9346ECD-B3BA-624B-83D6-FCCA2B34C0AA}">
      <dsp:nvSpPr>
        <dsp:cNvPr id="0" name=""/>
        <dsp:cNvSpPr/>
      </dsp:nvSpPr>
      <dsp:spPr>
        <a:xfrm>
          <a:off x="0" y="1735343"/>
          <a:ext cx="3943350" cy="95940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Value Add Rehab</a:t>
          </a:r>
        </a:p>
      </dsp:txBody>
      <dsp:txXfrm>
        <a:off x="46834" y="1782177"/>
        <a:ext cx="3849682" cy="865732"/>
      </dsp:txXfrm>
    </dsp:sp>
    <dsp:sp modelId="{E8A7EBA1-C3FB-9847-91DA-EAA619048209}">
      <dsp:nvSpPr>
        <dsp:cNvPr id="0" name=""/>
        <dsp:cNvSpPr/>
      </dsp:nvSpPr>
      <dsp:spPr>
        <a:xfrm>
          <a:off x="0" y="2809944"/>
          <a:ext cx="3943350" cy="95940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Gentrification</a:t>
          </a:r>
        </a:p>
      </dsp:txBody>
      <dsp:txXfrm>
        <a:off x="46834" y="2856778"/>
        <a:ext cx="3849682" cy="865732"/>
      </dsp:txXfrm>
    </dsp:sp>
    <dsp:sp modelId="{5FE841E4-99E5-BA45-B16F-85C56FF30EF2}">
      <dsp:nvSpPr>
        <dsp:cNvPr id="0" name=""/>
        <dsp:cNvSpPr/>
      </dsp:nvSpPr>
      <dsp:spPr>
        <a:xfrm>
          <a:off x="0" y="3884544"/>
          <a:ext cx="3943350" cy="9594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Appreciation</a:t>
          </a:r>
        </a:p>
      </dsp:txBody>
      <dsp:txXfrm>
        <a:off x="46834" y="3931378"/>
        <a:ext cx="3849682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F6106-8509-9846-A662-EAF23BA4811D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31D32-A04C-1B4D-8C1B-14E715AE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BC0500B3-8B68-4A21-B310-584F9B474358}"/>
              </a:ext>
            </a:extLst>
          </p:cNvPr>
          <p:cNvSpPr/>
          <p:nvPr userDrawn="1"/>
        </p:nvSpPr>
        <p:spPr>
          <a:xfrm flipH="1">
            <a:off x="0" y="460434"/>
            <a:ext cx="8108790" cy="637360"/>
          </a:xfrm>
          <a:prstGeom prst="rect">
            <a:avLst/>
          </a:prstGeom>
          <a:gradFill>
            <a:gsLst>
              <a:gs pos="100000">
                <a:srgbClr val="1761A9"/>
              </a:gs>
              <a:gs pos="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תמונה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" y="5963677"/>
            <a:ext cx="1359200" cy="7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1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0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2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91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6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9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33ED4-9FBD-41D1-A16D-068036655860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651D7-FFCA-47AF-B83E-725A10EE8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EAF61F2D-DE6A-416C-BA85-0E7C9BE2F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20593" r="365"/>
          <a:stretch/>
        </p:blipFill>
        <p:spPr>
          <a:xfrm>
            <a:off x="-5951" y="9525"/>
            <a:ext cx="9149951" cy="4848224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-5952" y="4153371"/>
            <a:ext cx="9149951" cy="275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1" y="5836926"/>
            <a:ext cx="1417486" cy="79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23705"/>
            <a:ext cx="8795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761A9"/>
                </a:solidFill>
              </a:rPr>
              <a:t>Buy, Rehab, Rent, Refi, Repeat.</a:t>
            </a:r>
            <a:br>
              <a:rPr lang="en-US" sz="4000" dirty="0">
                <a:solidFill>
                  <a:srgbClr val="1761A9"/>
                </a:solidFill>
              </a:rPr>
            </a:br>
            <a:br>
              <a:rPr lang="en-US" sz="4000" dirty="0">
                <a:solidFill>
                  <a:srgbClr val="1761A9"/>
                </a:solidFill>
              </a:rPr>
            </a:br>
            <a:r>
              <a:rPr lang="en-US" sz="4000" dirty="0">
                <a:solidFill>
                  <a:srgbClr val="1761A9"/>
                </a:solidFill>
              </a:rPr>
              <a:t>What is your cash flow &amp; net worth goal?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5BB18-5977-434A-B216-389248F3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90578"/>
            <a:ext cx="9144000" cy="40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0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7594EC-B0CA-5D4E-8971-A9E67D7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Buy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37F4E-5E5D-1E44-B06D-4F3319F1F53F}"/>
              </a:ext>
            </a:extLst>
          </p:cNvPr>
          <p:cNvSpPr txBox="1"/>
          <p:nvPr/>
        </p:nvSpPr>
        <p:spPr>
          <a:xfrm>
            <a:off x="3335481" y="591344"/>
            <a:ext cx="517986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Investment criteria – Equity &amp; Cash Flow Growth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Equity – 25% the day you buy (Discount Home Buyer)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Cash flow - $300 /month minimum and Bank DSCR requirements (NOI/Debt service i.e. 36k NOI/$30k Debt service = 1.2 DSCR)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 Location -   Where will your area see biggest gains (gentrification)</a:t>
            </a:r>
            <a:br>
              <a:rPr lang="en-US" dirty="0"/>
            </a:b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Asset type – single family, duplex, quad, etc.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CA74C9-99E9-8C49-8366-3D440D724A18}"/>
              </a:ext>
            </a:extLst>
          </p:cNvPr>
          <p:cNvSpPr/>
          <p:nvPr/>
        </p:nvSpPr>
        <p:spPr>
          <a:xfrm>
            <a:off x="3125451" y="5452257"/>
            <a:ext cx="580982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Buy with your end in mind (Tenant, Refi, Cash Flow, </a:t>
            </a:r>
            <a:br>
              <a:rPr lang="en-US" b="1" i="1" dirty="0"/>
            </a:br>
            <a:r>
              <a:rPr lang="en-US" b="1" i="1" dirty="0"/>
              <a:t>Long term growth)</a:t>
            </a:r>
          </a:p>
        </p:txBody>
      </p:sp>
    </p:spTree>
    <p:extLst>
      <p:ext uri="{BB962C8B-B14F-4D97-AF65-F5344CB8AC3E}">
        <p14:creationId xmlns:p14="http://schemas.microsoft.com/office/powerpoint/2010/main" val="348798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594EC-B0CA-5D4E-8971-A9E67D7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3" y="870964"/>
            <a:ext cx="7886700" cy="1325563"/>
          </a:xfrm>
        </p:spPr>
        <p:txBody>
          <a:bodyPr/>
          <a:lstStyle/>
          <a:p>
            <a:r>
              <a:rPr lang="en-US" dirty="0"/>
              <a:t>B - Buy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37F4E-5E5D-1E44-B06D-4F3319F1F53F}"/>
              </a:ext>
            </a:extLst>
          </p:cNvPr>
          <p:cNvSpPr txBox="1"/>
          <p:nvPr/>
        </p:nvSpPr>
        <p:spPr>
          <a:xfrm>
            <a:off x="1877875" y="2196527"/>
            <a:ext cx="4844852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Cash Flow</a:t>
            </a:r>
          </a:p>
          <a:p>
            <a:endParaRPr lang="en-US" b="1" dirty="0"/>
          </a:p>
          <a:p>
            <a:r>
              <a:rPr lang="en-US" b="1" dirty="0"/>
              <a:t>1% Rule –</a:t>
            </a:r>
          </a:p>
          <a:p>
            <a:endParaRPr lang="en-US" b="1" dirty="0"/>
          </a:p>
          <a:p>
            <a:r>
              <a:rPr lang="en-US" b="1" u="sng" dirty="0"/>
              <a:t>Investment all in: 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$100k, must receive min. $1,000/month in rent</a:t>
            </a:r>
          </a:p>
          <a:p>
            <a:endParaRPr lang="en-US" b="1" dirty="0"/>
          </a:p>
          <a:p>
            <a:r>
              <a:rPr lang="en-US" b="1" dirty="0"/>
              <a:t>$150k, must receive min.  $1,500/month rent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$500k Quad, must receive min $5,000 per month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874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0FBDE8-1387-B444-92B0-2D743D5D9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69" y="2032298"/>
            <a:ext cx="4711135" cy="1930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FD9D8-EF71-A642-A155-46CA5B210996}"/>
              </a:ext>
            </a:extLst>
          </p:cNvPr>
          <p:cNvSpPr txBox="1"/>
          <p:nvPr/>
        </p:nvSpPr>
        <p:spPr>
          <a:xfrm>
            <a:off x="992222" y="4231532"/>
            <a:ext cx="31588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Taxes:   $650/year</a:t>
            </a:r>
          </a:p>
          <a:p>
            <a:r>
              <a:rPr lang="en-US" dirty="0"/>
              <a:t>Insurance:   $600/year</a:t>
            </a:r>
          </a:p>
          <a:p>
            <a:br>
              <a:rPr lang="en-US" dirty="0"/>
            </a:br>
            <a:r>
              <a:rPr lang="en-US" dirty="0"/>
              <a:t>Taxes &amp; Insurance: $100/month</a:t>
            </a:r>
          </a:p>
          <a:p>
            <a:endParaRPr lang="en-US" dirty="0"/>
          </a:p>
          <a:p>
            <a:r>
              <a:rPr lang="en-US" dirty="0"/>
              <a:t>Total payment: $1057/month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949D0-E954-F74D-B05F-F6A43B49905E}"/>
              </a:ext>
            </a:extLst>
          </p:cNvPr>
          <p:cNvSpPr txBox="1"/>
          <p:nvPr/>
        </p:nvSpPr>
        <p:spPr>
          <a:xfrm>
            <a:off x="4737370" y="4542817"/>
            <a:ext cx="393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Rental income:  $1450/month</a:t>
            </a:r>
          </a:p>
          <a:p>
            <a:endParaRPr lang="en-US" dirty="0"/>
          </a:p>
          <a:p>
            <a:r>
              <a:rPr lang="en-US" b="1" dirty="0"/>
              <a:t>Net cash flow: $393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595F4-81FD-7645-B2C6-19EA3ABA0930}"/>
              </a:ext>
            </a:extLst>
          </p:cNvPr>
          <p:cNvSpPr txBox="1"/>
          <p:nvPr/>
        </p:nvSpPr>
        <p:spPr>
          <a:xfrm>
            <a:off x="1994169" y="690411"/>
            <a:ext cx="5146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1% Rule example…. Cash flow ballpark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BFD4C-FC71-5344-9515-4492583B4997}"/>
              </a:ext>
            </a:extLst>
          </p:cNvPr>
          <p:cNvSpPr txBox="1"/>
          <p:nvPr/>
        </p:nvSpPr>
        <p:spPr>
          <a:xfrm>
            <a:off x="369651" y="1384975"/>
            <a:ext cx="763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$145k invested, rent $1450/month, cash flow $393/month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5D72E-770F-AA44-97CE-3F09F93338D9}"/>
              </a:ext>
            </a:extLst>
          </p:cNvPr>
          <p:cNvSpPr txBox="1"/>
          <p:nvPr/>
        </p:nvSpPr>
        <p:spPr>
          <a:xfrm>
            <a:off x="2551750" y="292565"/>
            <a:ext cx="356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Single Family Home Rental</a:t>
            </a:r>
          </a:p>
        </p:txBody>
      </p:sp>
    </p:spTree>
    <p:extLst>
      <p:ext uri="{BB962C8B-B14F-4D97-AF65-F5344CB8AC3E}">
        <p14:creationId xmlns:p14="http://schemas.microsoft.com/office/powerpoint/2010/main" val="66347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EC0ED-4801-EF4C-8166-559B72A5CFE0}"/>
              </a:ext>
            </a:extLst>
          </p:cNvPr>
          <p:cNvSpPr txBox="1"/>
          <p:nvPr/>
        </p:nvSpPr>
        <p:spPr>
          <a:xfrm>
            <a:off x="603748" y="798445"/>
            <a:ext cx="3602727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Single Family Rental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6BC24-9386-5942-B517-C93A3896620D}"/>
              </a:ext>
            </a:extLst>
          </p:cNvPr>
          <p:cNvSpPr txBox="1"/>
          <p:nvPr/>
        </p:nvSpPr>
        <p:spPr>
          <a:xfrm>
            <a:off x="603747" y="2272143"/>
            <a:ext cx="35301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000000"/>
                </a:solidFill>
              </a:rPr>
              <a:t>Investment: $100k</a:t>
            </a:r>
          </a:p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Rent: $1,200 ($14,400/year)</a:t>
            </a:r>
          </a:p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Taxes/Insurance: $1,800/year</a:t>
            </a:r>
          </a:p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Appraisal: $150k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bench in front of a house&#10;&#10;Description automatically generated">
            <a:extLst>
              <a:ext uri="{FF2B5EF4-FFF2-40B4-BE49-F238E27FC236}">
                <a16:creationId xmlns:a16="http://schemas.microsoft.com/office/drawing/2014/main" id="{5553DE8B-EC30-2747-84D7-D762CFCB2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8" r="25958" b="1"/>
          <a:stretch/>
        </p:blipFill>
        <p:spPr>
          <a:xfrm>
            <a:off x="5169988" y="770037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0606A-252B-AA42-9B8D-1E87F139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7744447-3936-4C0F-91D6-2BE9EDA06D75}" type="slidenum">
              <a:rPr lang="en-US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0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1286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0FD9D8-EF71-A642-A155-46CA5B210996}"/>
              </a:ext>
            </a:extLst>
          </p:cNvPr>
          <p:cNvSpPr txBox="1"/>
          <p:nvPr/>
        </p:nvSpPr>
        <p:spPr>
          <a:xfrm>
            <a:off x="992222" y="4231532"/>
            <a:ext cx="31588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Taxes:   $650/year</a:t>
            </a:r>
          </a:p>
          <a:p>
            <a:r>
              <a:rPr lang="en-US" dirty="0"/>
              <a:t>Insurance:   $600/year</a:t>
            </a:r>
          </a:p>
          <a:p>
            <a:endParaRPr lang="en-US" dirty="0"/>
          </a:p>
          <a:p>
            <a:r>
              <a:rPr lang="en-US" dirty="0"/>
              <a:t>Taxes &amp; Insurance: $600/month</a:t>
            </a:r>
          </a:p>
          <a:p>
            <a:endParaRPr lang="en-US" dirty="0"/>
          </a:p>
          <a:p>
            <a:r>
              <a:rPr lang="en-US" dirty="0"/>
              <a:t>Total payment: $2,767/month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949D0-E954-F74D-B05F-F6A43B49905E}"/>
              </a:ext>
            </a:extLst>
          </p:cNvPr>
          <p:cNvSpPr txBox="1"/>
          <p:nvPr/>
        </p:nvSpPr>
        <p:spPr>
          <a:xfrm>
            <a:off x="4737370" y="4542817"/>
            <a:ext cx="393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Rental income:  $1450/month</a:t>
            </a:r>
          </a:p>
          <a:p>
            <a:endParaRPr lang="en-US" dirty="0"/>
          </a:p>
          <a:p>
            <a:r>
              <a:rPr lang="en-US" b="1" dirty="0"/>
              <a:t>Net cash flow: $2,233 per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595F4-81FD-7645-B2C6-19EA3ABA0930}"/>
              </a:ext>
            </a:extLst>
          </p:cNvPr>
          <p:cNvSpPr txBox="1"/>
          <p:nvPr/>
        </p:nvSpPr>
        <p:spPr>
          <a:xfrm>
            <a:off x="1970304" y="741946"/>
            <a:ext cx="504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1% Rule example…. cash flow ballpark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1BFD4C-FC71-5344-9515-4492583B4997}"/>
              </a:ext>
            </a:extLst>
          </p:cNvPr>
          <p:cNvSpPr txBox="1"/>
          <p:nvPr/>
        </p:nvSpPr>
        <p:spPr>
          <a:xfrm>
            <a:off x="369651" y="1384975"/>
            <a:ext cx="763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$500k invested, rent $5000/month, cash flow $393/month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F90F41-1D19-0C4B-BCC7-D091BDE1B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7" y="1881714"/>
            <a:ext cx="8049591" cy="3226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6EDBD8-2606-2941-9804-FFFBF37C6DB6}"/>
              </a:ext>
            </a:extLst>
          </p:cNvPr>
          <p:cNvSpPr txBox="1"/>
          <p:nvPr/>
        </p:nvSpPr>
        <p:spPr>
          <a:xfrm>
            <a:off x="2309509" y="298889"/>
            <a:ext cx="3757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Quad – 4 Apartments</a:t>
            </a:r>
          </a:p>
        </p:txBody>
      </p:sp>
    </p:spTree>
    <p:extLst>
      <p:ext uri="{BB962C8B-B14F-4D97-AF65-F5344CB8AC3E}">
        <p14:creationId xmlns:p14="http://schemas.microsoft.com/office/powerpoint/2010/main" val="84811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front of a building&#10;&#10;Description automatically generated">
            <a:extLst>
              <a:ext uri="{FF2B5EF4-FFF2-40B4-BE49-F238E27FC236}">
                <a16:creationId xmlns:a16="http://schemas.microsoft.com/office/drawing/2014/main" id="{E9A0D571-4217-A040-80AB-AA2E6BEA3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90" y="2365513"/>
            <a:ext cx="3990561" cy="26603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125DDF-646C-CA4C-999B-8A0DDE58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7" y="2226365"/>
            <a:ext cx="4199283" cy="27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E1FF2-2676-7B4D-9421-1586877D5CD8}"/>
              </a:ext>
            </a:extLst>
          </p:cNvPr>
          <p:cNvSpPr txBox="1"/>
          <p:nvPr/>
        </p:nvSpPr>
        <p:spPr>
          <a:xfrm>
            <a:off x="2472358" y="5456582"/>
            <a:ext cx="393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Vs. Future Cash Flow and Equity</a:t>
            </a:r>
          </a:p>
        </p:txBody>
      </p:sp>
    </p:spTree>
    <p:extLst>
      <p:ext uri="{BB962C8B-B14F-4D97-AF65-F5344CB8AC3E}">
        <p14:creationId xmlns:p14="http://schemas.microsoft.com/office/powerpoint/2010/main" val="398863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Cash flow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975403" cy="1975403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862763"/>
              </p:ext>
            </p:extLst>
          </p:nvPr>
        </p:nvGraphicFramePr>
        <p:xfrm>
          <a:off x="4572000" y="1118749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139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Equity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975403" cy="1975403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496708"/>
              </p:ext>
            </p:extLst>
          </p:nvPr>
        </p:nvGraphicFramePr>
        <p:xfrm>
          <a:off x="4572000" y="1118749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31569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Your Investment criteria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975403" cy="1975403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0" y="1118749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548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50" y="1257896"/>
            <a:ext cx="3886128" cy="5504688"/>
          </a:xfrm>
        </p:spPr>
        <p:txBody>
          <a:bodyPr>
            <a:normAutofit/>
          </a:bodyPr>
          <a:lstStyle/>
          <a:p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Your Investment criteria (Today)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+ Contact 3 banks this week</a:t>
            </a:r>
            <a:br>
              <a:rPr lang="en-US" sz="4200" dirty="0"/>
            </a:br>
            <a:endParaRPr lang="en-US" sz="4200" dirty="0"/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630507" cy="1630507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918963"/>
              </p:ext>
            </p:extLst>
          </p:nvPr>
        </p:nvGraphicFramePr>
        <p:xfrm>
          <a:off x="4572000" y="1118749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394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Video 7">
            <a:extLst>
              <a:ext uri="{FF2B5EF4-FFF2-40B4-BE49-F238E27FC236}">
                <a16:creationId xmlns:a16="http://schemas.microsoft.com/office/drawing/2014/main" id="{B1E2C668-8540-4F78-83A3-238BD45E4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786" r="-1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97C8C-D2A0-5741-A839-CE5ECE61468C}"/>
              </a:ext>
            </a:extLst>
          </p:cNvPr>
          <p:cNvSpPr txBox="1"/>
          <p:nvPr/>
        </p:nvSpPr>
        <p:spPr>
          <a:xfrm>
            <a:off x="872656" y="0"/>
            <a:ext cx="75438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Income Today or Wealth Building for tomorrow?</a:t>
            </a:r>
            <a:endParaRPr lang="en-US" sz="4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59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50" y="1257896"/>
            <a:ext cx="3886128" cy="5504688"/>
          </a:xfrm>
        </p:spPr>
        <p:txBody>
          <a:bodyPr>
            <a:normAutofit/>
          </a:bodyPr>
          <a:lstStyle/>
          <a:p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Find deals that match your investment criteria (today)</a:t>
            </a:r>
            <a:br>
              <a:rPr lang="en-US" sz="4200" dirty="0"/>
            </a:br>
            <a:endParaRPr lang="en-US" sz="4200" dirty="0"/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630507" cy="1630507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699523"/>
              </p:ext>
            </p:extLst>
          </p:nvPr>
        </p:nvGraphicFramePr>
        <p:xfrm>
          <a:off x="4572000" y="1118749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3611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594EC-B0CA-5D4E-8971-A9E67D7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65" y="142680"/>
            <a:ext cx="7886700" cy="1325563"/>
          </a:xfrm>
        </p:spPr>
        <p:txBody>
          <a:bodyPr/>
          <a:lstStyle/>
          <a:p>
            <a:r>
              <a:rPr lang="en-US" dirty="0"/>
              <a:t>B - Buy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37F4E-5E5D-1E44-B06D-4F3319F1F53F}"/>
              </a:ext>
            </a:extLst>
          </p:cNvPr>
          <p:cNvSpPr txBox="1"/>
          <p:nvPr/>
        </p:nvSpPr>
        <p:spPr>
          <a:xfrm>
            <a:off x="449749" y="1833763"/>
            <a:ext cx="8244501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/>
              <a:t>Build Cash Flow &amp; Equity w/o using your own money</a:t>
            </a:r>
          </a:p>
          <a:p>
            <a:pPr algn="ctr"/>
            <a:endParaRPr lang="en-US" sz="2800" dirty="0"/>
          </a:p>
          <a:p>
            <a:r>
              <a:rPr lang="en-US" sz="2800" dirty="0"/>
              <a:t>Example:  Single family home purchase 70k and do </a:t>
            </a:r>
          </a:p>
          <a:p>
            <a:r>
              <a:rPr lang="en-US" sz="2800" dirty="0"/>
              <a:t>$30k rehab  -  All in 105k with closing costs</a:t>
            </a:r>
          </a:p>
          <a:p>
            <a:endParaRPr lang="en-US" sz="2800" dirty="0"/>
          </a:p>
          <a:p>
            <a:r>
              <a:rPr lang="en-US" sz="2800" dirty="0"/>
              <a:t>Rent:  $1100/month</a:t>
            </a:r>
          </a:p>
          <a:p>
            <a:r>
              <a:rPr lang="en-US" sz="2800" dirty="0"/>
              <a:t>Appraises:  $150k</a:t>
            </a:r>
          </a:p>
          <a:p>
            <a:endParaRPr lang="en-US" sz="2800" dirty="0"/>
          </a:p>
          <a:p>
            <a:r>
              <a:rPr lang="en-US" sz="2800" dirty="0"/>
              <a:t>Bank will lend up to 75%:  $112,500   (cash out $7500?)</a:t>
            </a:r>
            <a:br>
              <a:rPr lang="en-US" sz="2800" dirty="0"/>
            </a:br>
            <a:endParaRPr lang="en-US" sz="28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8584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594EC-B0CA-5D4E-8971-A9E67D7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3" y="870964"/>
            <a:ext cx="7886700" cy="1325563"/>
          </a:xfrm>
        </p:spPr>
        <p:txBody>
          <a:bodyPr/>
          <a:lstStyle/>
          <a:p>
            <a:r>
              <a:rPr lang="en-US" dirty="0"/>
              <a:t>B - Buy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37F4E-5E5D-1E44-B06D-4F3319F1F53F}"/>
              </a:ext>
            </a:extLst>
          </p:cNvPr>
          <p:cNvSpPr txBox="1"/>
          <p:nvPr/>
        </p:nvSpPr>
        <p:spPr>
          <a:xfrm>
            <a:off x="2424862" y="2060340"/>
            <a:ext cx="4315092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b="1" dirty="0"/>
              <a:t>Your investment criteria</a:t>
            </a:r>
            <a:br>
              <a:rPr lang="en-US" sz="2800" b="1" dirty="0"/>
            </a:br>
            <a:endParaRPr lang="en-US" sz="2800" b="1" dirty="0"/>
          </a:p>
          <a:p>
            <a:pPr marL="514350" indent="-514350">
              <a:buAutoNum type="arabicPeriod"/>
            </a:pPr>
            <a:r>
              <a:rPr lang="en-US" sz="2800" b="1" dirty="0"/>
              <a:t>Your team to find deals</a:t>
            </a:r>
            <a:br>
              <a:rPr lang="en-US" sz="2800" b="1" dirty="0"/>
            </a:br>
            <a:r>
              <a:rPr lang="en-US" sz="2800" b="1" dirty="0"/>
              <a:t>- Broker/Realtor</a:t>
            </a:r>
            <a:br>
              <a:rPr lang="en-US" sz="2800" b="1" dirty="0"/>
            </a:br>
            <a:r>
              <a:rPr lang="en-US" sz="2800" b="1" dirty="0"/>
              <a:t>- Wholesalers</a:t>
            </a:r>
            <a:br>
              <a:rPr lang="en-US" sz="2800" b="1" dirty="0"/>
            </a:br>
            <a:r>
              <a:rPr lang="en-US" sz="2800" b="1" dirty="0"/>
              <a:t>-  Property Manager</a:t>
            </a:r>
            <a:br>
              <a:rPr lang="en-US" sz="2800" b="1" dirty="0"/>
            </a:br>
            <a:r>
              <a:rPr lang="en-US" sz="2800" b="1" dirty="0"/>
              <a:t>-  Contractor </a:t>
            </a:r>
            <a:br>
              <a:rPr lang="en-US" sz="2800" dirty="0"/>
            </a:br>
            <a:endParaRPr lang="en-US" sz="28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598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7594EC-B0CA-5D4E-8971-A9E67D77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3" y="870964"/>
            <a:ext cx="7886700" cy="1325563"/>
          </a:xfrm>
        </p:spPr>
        <p:txBody>
          <a:bodyPr/>
          <a:lstStyle/>
          <a:p>
            <a:r>
              <a:rPr lang="en-US" dirty="0"/>
              <a:t>B - Buy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37F4E-5E5D-1E44-B06D-4F3319F1F53F}"/>
              </a:ext>
            </a:extLst>
          </p:cNvPr>
          <p:cNvSpPr txBox="1"/>
          <p:nvPr/>
        </p:nvSpPr>
        <p:spPr>
          <a:xfrm>
            <a:off x="531373" y="2050401"/>
            <a:ext cx="77379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This week:</a:t>
            </a:r>
          </a:p>
          <a:p>
            <a:br>
              <a:rPr lang="en-US" sz="2800" dirty="0"/>
            </a:br>
            <a:r>
              <a:rPr lang="en-US" sz="2800" dirty="0"/>
              <a:t>1.  Market research (price, rent, best locations)</a:t>
            </a:r>
          </a:p>
          <a:p>
            <a:pPr marL="514350" indent="-514350">
              <a:buAutoNum type="arabicPeriod" startAt="2"/>
            </a:pPr>
            <a:r>
              <a:rPr lang="en-US" sz="2800" dirty="0"/>
              <a:t>Your Investment Criteria</a:t>
            </a:r>
          </a:p>
          <a:p>
            <a:pPr marL="514350" indent="-514350">
              <a:buAutoNum type="arabicPeriod" startAt="2"/>
            </a:pPr>
            <a:r>
              <a:rPr lang="en-US" sz="2800" dirty="0"/>
              <a:t>  Build your financing team: Private Lender, Bank</a:t>
            </a:r>
          </a:p>
          <a:p>
            <a:pPr marL="514350" indent="-514350">
              <a:buAutoNum type="arabicPeriod" startAt="2"/>
            </a:pPr>
            <a:r>
              <a:rPr lang="en-US" sz="2800" dirty="0"/>
              <a:t>  Build your Deal team:  Realtor, Wholesaler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5637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EAF61F2D-DE6A-416C-BA85-0E7C9BE2F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" t="20593" r="365"/>
          <a:stretch/>
        </p:blipFill>
        <p:spPr>
          <a:xfrm>
            <a:off x="-5951" y="9525"/>
            <a:ext cx="9149951" cy="4848224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-5952" y="4153371"/>
            <a:ext cx="9149951" cy="2752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1" y="5836926"/>
            <a:ext cx="1417486" cy="79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023705"/>
            <a:ext cx="8795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761A9"/>
                </a:solidFill>
              </a:rPr>
              <a:t>Buy, Rehab, Rent, Refi, Repeat.</a:t>
            </a:r>
            <a:br>
              <a:rPr lang="en-US" sz="4000" dirty="0">
                <a:solidFill>
                  <a:srgbClr val="1761A9"/>
                </a:solidFill>
              </a:rPr>
            </a:br>
            <a:br>
              <a:rPr lang="en-US" sz="4000" dirty="0">
                <a:solidFill>
                  <a:srgbClr val="1761A9"/>
                </a:solidFill>
              </a:rPr>
            </a:br>
            <a:r>
              <a:rPr lang="en-US" sz="4000" dirty="0">
                <a:solidFill>
                  <a:srgbClr val="1761A9"/>
                </a:solidFill>
              </a:rPr>
              <a:t>What is your cash flow &amp; net worth goal?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5BB18-5977-434A-B216-389248F3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90578"/>
            <a:ext cx="9144000" cy="40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6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217B4-0C3F-C34A-ACB6-9B2649F6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2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2E7E6-0185-44B7-851D-B22EE2A0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391"/>
            <a:ext cx="9144000" cy="2083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46785-7C29-D249-B1B1-8577F7DE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How to “Buy” rentals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34C6B59-0BFF-41F4-B3A0-5EEF50CFF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238262"/>
              </p:ext>
            </p:extLst>
          </p:nvPr>
        </p:nvGraphicFramePr>
        <p:xfrm>
          <a:off x="628650" y="2265218"/>
          <a:ext cx="7886700" cy="391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9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2E7E6-0185-44B7-851D-B22EE2A0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391"/>
            <a:ext cx="9144000" cy="2083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46785-7C29-D249-B1B1-8577F7DE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How to “Buy” rentals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34C6B59-0BFF-41F4-B3A0-5EEF50CFF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865851"/>
              </p:ext>
            </p:extLst>
          </p:nvPr>
        </p:nvGraphicFramePr>
        <p:xfrm>
          <a:off x="628650" y="2265218"/>
          <a:ext cx="7886700" cy="391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36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2E7E6-0185-44B7-851D-B22EE2A0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391"/>
            <a:ext cx="9144000" cy="2083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46785-7C29-D249-B1B1-8577F7DE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How to “Buy” rentals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34C6B59-0BFF-41F4-B3A0-5EEF50CFF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166802"/>
              </p:ext>
            </p:extLst>
          </p:nvPr>
        </p:nvGraphicFramePr>
        <p:xfrm>
          <a:off x="628650" y="2265218"/>
          <a:ext cx="7886700" cy="391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778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2E7E6-0185-44B7-851D-B22EE2A0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0391"/>
            <a:ext cx="9144000" cy="20833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46785-7C29-D249-B1B1-8577F7DE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51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7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How to “Buy” rentals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34C6B59-0BFF-41F4-B3A0-5EEF50CFF941}"/>
              </a:ext>
            </a:extLst>
          </p:cNvPr>
          <p:cNvGraphicFramePr/>
          <p:nvPr/>
        </p:nvGraphicFramePr>
        <p:xfrm>
          <a:off x="628650" y="2265218"/>
          <a:ext cx="7886700" cy="3916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373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r>
              <a:rPr lang="en-US" sz="4200" dirty="0" err="1"/>
              <a:t>Brrrr</a:t>
            </a:r>
            <a:r>
              <a:rPr lang="en-US" sz="4200" dirty="0"/>
              <a:t> Goals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319" y="995603"/>
            <a:ext cx="1975403" cy="1975403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448877"/>
              </p:ext>
            </p:extLst>
          </p:nvPr>
        </p:nvGraphicFramePr>
        <p:xfrm>
          <a:off x="4574286" y="621792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077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19" y="1358878"/>
            <a:ext cx="3886128" cy="5504688"/>
          </a:xfrm>
        </p:spPr>
        <p:txBody>
          <a:bodyPr>
            <a:normAutofit/>
          </a:bodyPr>
          <a:lstStyle/>
          <a:p>
            <a:r>
              <a:rPr lang="en-US" sz="4200" dirty="0" err="1"/>
              <a:t>Brrrr</a:t>
            </a:r>
            <a:r>
              <a:rPr lang="en-US" sz="4200" dirty="0"/>
              <a:t> – Build a great wall, at the speed you want, minimal repairs for 5 years and have great tenants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771" y="1242391"/>
            <a:ext cx="1132267" cy="1132267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677868"/>
              </p:ext>
            </p:extLst>
          </p:nvPr>
        </p:nvGraphicFramePr>
        <p:xfrm>
          <a:off x="4574286" y="621792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296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98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25987-F3E0-F942-9153-27E20DFC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04" y="1833563"/>
            <a:ext cx="2397759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Buy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 Investment Criteria</a:t>
            </a:r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ADC39ED4-2D6F-4ADD-95E1-202443D07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8409" y="2681163"/>
            <a:ext cx="1550504" cy="1550504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0FAB1D4-4B33-4891-9FFD-E95F2FEC9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448485"/>
              </p:ext>
            </p:extLst>
          </p:nvPr>
        </p:nvGraphicFramePr>
        <p:xfrm>
          <a:off x="3248039" y="641615"/>
          <a:ext cx="5467349" cy="553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532957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7777</TotalTime>
  <Words>840</Words>
  <Application>Microsoft Macintosh PowerPoint</Application>
  <PresentationFormat>On-screen Show (4:3)</PresentationFormat>
  <Paragraphs>141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ערכת נושא Office</vt:lpstr>
      <vt:lpstr>PowerPoint Presentation</vt:lpstr>
      <vt:lpstr>PowerPoint Presentation</vt:lpstr>
      <vt:lpstr>How to “Buy” rentals</vt:lpstr>
      <vt:lpstr>How to “Buy” rentals</vt:lpstr>
      <vt:lpstr>How to “Buy” rentals</vt:lpstr>
      <vt:lpstr>How to “Buy” rentals</vt:lpstr>
      <vt:lpstr>Brrrr Goals</vt:lpstr>
      <vt:lpstr>Brrrr – Build a great wall, at the speed you want, minimal repairs for 5 years and have great tenants</vt:lpstr>
      <vt:lpstr>Buy   Investment Criteria</vt:lpstr>
      <vt:lpstr>Buy</vt:lpstr>
      <vt:lpstr>B - Buy</vt:lpstr>
      <vt:lpstr>PowerPoint Presentation</vt:lpstr>
      <vt:lpstr>PowerPoint Presentation</vt:lpstr>
      <vt:lpstr>PowerPoint Presentation</vt:lpstr>
      <vt:lpstr>PowerPoint Presentation</vt:lpstr>
      <vt:lpstr> Cash flow</vt:lpstr>
      <vt:lpstr> Equity</vt:lpstr>
      <vt:lpstr> Your Investment criteria</vt:lpstr>
      <vt:lpstr>  Your Investment criteria (Today)  + Contact 3 banks this week </vt:lpstr>
      <vt:lpstr>  Find deals that match your investment criteria (today) </vt:lpstr>
      <vt:lpstr>B - Buy</vt:lpstr>
      <vt:lpstr>B - Buy</vt:lpstr>
      <vt:lpstr>B - Buy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Ingersoll</dc:creator>
  <cp:lastModifiedBy>Jim Ingersoll</cp:lastModifiedBy>
  <cp:revision>12</cp:revision>
  <dcterms:created xsi:type="dcterms:W3CDTF">2020-09-24T17:32:29Z</dcterms:created>
  <dcterms:modified xsi:type="dcterms:W3CDTF">2020-09-30T18:33:47Z</dcterms:modified>
</cp:coreProperties>
</file>